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517" r:id="rId2"/>
    <p:sldId id="367" r:id="rId3"/>
    <p:sldId id="518" r:id="rId4"/>
    <p:sldId id="519" r:id="rId5"/>
    <p:sldId id="258" r:id="rId6"/>
    <p:sldId id="524" r:id="rId7"/>
    <p:sldId id="534" r:id="rId8"/>
    <p:sldId id="549" r:id="rId9"/>
    <p:sldId id="536" r:id="rId10"/>
    <p:sldId id="531" r:id="rId11"/>
    <p:sldId id="535" r:id="rId12"/>
    <p:sldId id="542" r:id="rId13"/>
    <p:sldId id="537" r:id="rId14"/>
    <p:sldId id="538" r:id="rId15"/>
    <p:sldId id="540" r:id="rId16"/>
    <p:sldId id="533" r:id="rId17"/>
    <p:sldId id="539" r:id="rId18"/>
    <p:sldId id="541" r:id="rId19"/>
    <p:sldId id="548" r:id="rId20"/>
    <p:sldId id="528" r:id="rId21"/>
    <p:sldId id="522" r:id="rId22"/>
    <p:sldId id="543" r:id="rId23"/>
    <p:sldId id="285" r:id="rId24"/>
    <p:sldId id="545" r:id="rId25"/>
    <p:sldId id="544" r:id="rId26"/>
    <p:sldId id="550" r:id="rId27"/>
    <p:sldId id="546" r:id="rId28"/>
    <p:sldId id="551" r:id="rId29"/>
    <p:sldId id="553" r:id="rId30"/>
    <p:sldId id="554" r:id="rId31"/>
    <p:sldId id="555" r:id="rId32"/>
    <p:sldId id="547" r:id="rId33"/>
    <p:sldId id="552" r:id="rId34"/>
    <p:sldId id="376" r:id="rId35"/>
    <p:sldId id="523" r:id="rId36"/>
    <p:sldId id="556" r:id="rId37"/>
    <p:sldId id="557" r:id="rId38"/>
    <p:sldId id="558" r:id="rId39"/>
    <p:sldId id="559" r:id="rId40"/>
    <p:sldId id="560" r:id="rId41"/>
    <p:sldId id="561" r:id="rId42"/>
    <p:sldId id="562" r:id="rId43"/>
    <p:sldId id="563" r:id="rId44"/>
    <p:sldId id="564" r:id="rId45"/>
    <p:sldId id="565" r:id="rId46"/>
    <p:sldId id="566" r:id="rId47"/>
    <p:sldId id="567" r:id="rId48"/>
    <p:sldId id="568" r:id="rId49"/>
    <p:sldId id="521" r:id="rId50"/>
    <p:sldId id="259" r:id="rId51"/>
    <p:sldId id="260" r:id="rId52"/>
    <p:sldId id="261" r:id="rId53"/>
    <p:sldId id="569" r:id="rId54"/>
    <p:sldId id="57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8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6405"/>
  </p:normalViewPr>
  <p:slideViewPr>
    <p:cSldViewPr snapToGrid="0">
      <p:cViewPr>
        <p:scale>
          <a:sx n="120" d="100"/>
          <a:sy n="120" d="100"/>
        </p:scale>
        <p:origin x="49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F47F-FE8A-E6A0-BFD2-A07CE5DCA4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0B64F5E-875B-507D-5353-F723CEA54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CE33868-8F24-7EDA-D2F2-64D617D01F22}"/>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849BC70F-0E35-619F-E2C7-3F4F0BEDD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7E140F-FEAA-167F-B1FB-3930C6B9188E}"/>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494243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4AF0-2691-1556-4393-0110F5FF99A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B5B21F0-4A08-6485-5B02-5A65FC2D07F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0B78D2-12DC-1A36-87F8-0295EC9F18B1}"/>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E229F2FA-0E04-D346-7227-946C27C684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69A64-1163-5502-C0A0-F75C49CBF41A}"/>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45689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DD7FC8-1EE4-8DF0-C353-8EAF7FD0E24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23C21F5-40C9-198D-BF51-FACC0EEBEA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E66C2-8098-5347-6242-EE9C9AEF6143}"/>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6AFB4356-75C2-0D40-4C41-BC7CCE95B5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D22ADA-4E97-1FC3-4CA9-A852430ED572}"/>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85594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 name="Title Text"/>
          <p:cNvSpPr txBox="1">
            <a:spLocks noGrp="1"/>
          </p:cNvSpPr>
          <p:nvPr>
            <p:ph type="title"/>
          </p:nvPr>
        </p:nvSpPr>
        <p:spPr>
          <a:xfrm>
            <a:off x="202408" y="178595"/>
            <a:ext cx="11775281" cy="1339453"/>
          </a:xfrm>
          <a:prstGeom prst="rect">
            <a:avLst/>
          </a:prstGeom>
          <a:solidFill>
            <a:srgbClr val="8665E9"/>
          </a:solidFill>
        </p:spPr>
        <p:txBody>
          <a:bodyPr/>
          <a:lstStyle>
            <a:lvl1pPr>
              <a:defRPr>
                <a:solidFill>
                  <a:srgbClr val="FFFFFF"/>
                </a:solidFill>
              </a:defRPr>
            </a:lvl1pPr>
          </a:lstStyle>
          <a:p>
            <a:r>
              <a:t>Title Text</a:t>
            </a:r>
          </a:p>
        </p:txBody>
      </p:sp>
      <p:sp>
        <p:nvSpPr>
          <p:cNvPr id="13" name="Body Level One…"/>
          <p:cNvSpPr txBox="1">
            <a:spLocks noGrp="1"/>
          </p:cNvSpPr>
          <p:nvPr>
            <p:ph type="body" idx="1"/>
          </p:nvPr>
        </p:nvSpPr>
        <p:spPr>
          <a:xfrm>
            <a:off x="1190626" y="1607344"/>
            <a:ext cx="9810751" cy="4679156"/>
          </a:xfrm>
          <a:prstGeom prst="rect">
            <a:avLst/>
          </a:prstGeom>
        </p:spPr>
        <p:txBody>
          <a:bodyPr/>
          <a:lstStyle>
            <a:lvl1pPr>
              <a:spcBef>
                <a:spcPts val="1687"/>
              </a:spcBef>
              <a:buClr>
                <a:srgbClr val="8665E9"/>
              </a:buClr>
            </a:lvl1pPr>
            <a:lvl2pPr>
              <a:spcBef>
                <a:spcPts val="1687"/>
              </a:spcBef>
              <a:buClr>
                <a:srgbClr val="8665E9"/>
              </a:buClr>
            </a:lvl2pPr>
            <a:lvl3pPr>
              <a:spcBef>
                <a:spcPts val="1687"/>
              </a:spcBef>
              <a:buClr>
                <a:srgbClr val="8665E9"/>
              </a:buClr>
            </a:lvl3pPr>
            <a:lvl4pPr>
              <a:spcBef>
                <a:spcPts val="1687"/>
              </a:spcBef>
              <a:buClr>
                <a:srgbClr val="8665E9"/>
              </a:buClr>
            </a:lvl4pPr>
            <a:lvl5pPr>
              <a:spcBef>
                <a:spcPts val="1687"/>
              </a:spcBef>
              <a:buClr>
                <a:srgbClr val="8665E9"/>
              </a:buCl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7888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A748-F705-2558-5889-173AF173DF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4088665-AA30-7862-73CB-C3131EA160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6E8351B-504B-9CC3-3918-190AE6DEB688}"/>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37677DF8-B768-5F25-61FB-2ABDE865DB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5D206-2817-7776-8BDB-1741C22E1EA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43134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AA7B-5646-D1B8-1F5E-FE0BFF2F05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2218460-E120-F21D-39E4-A9A622E8D9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689272-D60B-1AAB-D7E7-755295C4E202}"/>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D0051C43-7DDD-18A0-846F-49385FF804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54FB00-9CF0-1E53-CD91-E48F8E0E1D14}"/>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9362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B003-AEA1-944F-EB40-594607F720C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23C1DE8-6C60-95A8-E2BD-26863D08960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32DE699-DC38-FEAD-FD3C-2B1983F332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A8D4E776-53A3-8DE5-0B9D-0DE474B15AEF}"/>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6" name="Footer Placeholder 5">
            <a:extLst>
              <a:ext uri="{FF2B5EF4-FFF2-40B4-BE49-F238E27FC236}">
                <a16:creationId xmlns:a16="http://schemas.microsoft.com/office/drawing/2014/main" id="{96B87E2D-A020-6D2F-2C17-BA3DF92F7C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A3AAEE-A825-C8E0-0F4D-F735699EEC3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594339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996D-E16A-DDE5-703A-52ABB7FCD23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77F82D-77CE-D660-1BAA-9741A7645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232DCB-088C-63E1-C31C-6CEA194C52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AB21FE5-81BC-1265-873A-889F9550B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FC3169-63B8-9468-716D-37F38A9DAD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37771F-AA73-E181-B035-93ADDC384EEE}"/>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8" name="Footer Placeholder 7">
            <a:extLst>
              <a:ext uri="{FF2B5EF4-FFF2-40B4-BE49-F238E27FC236}">
                <a16:creationId xmlns:a16="http://schemas.microsoft.com/office/drawing/2014/main" id="{C0CA29F7-DB1A-71E7-6FC4-6DABB92AA56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9E2060-0F18-6A65-3056-0E8B033B2E83}"/>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06400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787-6113-3931-2C23-53541CE4E5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A34696F-16AD-4FAF-A140-9B57A28DF7B8}"/>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4" name="Footer Placeholder 3">
            <a:extLst>
              <a:ext uri="{FF2B5EF4-FFF2-40B4-BE49-F238E27FC236}">
                <a16:creationId xmlns:a16="http://schemas.microsoft.com/office/drawing/2014/main" id="{946C1781-F5DB-DF48-D1E6-C736FAA5B0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80B4F20-13FE-3BC4-4B5B-8260BB0D8665}"/>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66266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A5654-9590-2A13-42F2-CB63FD9D5A8B}"/>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3" name="Footer Placeholder 2">
            <a:extLst>
              <a:ext uri="{FF2B5EF4-FFF2-40B4-BE49-F238E27FC236}">
                <a16:creationId xmlns:a16="http://schemas.microsoft.com/office/drawing/2014/main" id="{A0CB9535-E215-90E8-BBB6-085E3575985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2AB00E5-E2C4-5022-665E-2E200A06D961}"/>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309664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0CB8-F4E8-921D-A147-807AE6518C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06E8944A-90F0-4ABC-82A3-151DDEEB9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1B20B1B-A8D7-705F-A5F0-30D22AFCB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5EF6D7-7E07-2721-C757-B95D1461CCD7}"/>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6" name="Footer Placeholder 5">
            <a:extLst>
              <a:ext uri="{FF2B5EF4-FFF2-40B4-BE49-F238E27FC236}">
                <a16:creationId xmlns:a16="http://schemas.microsoft.com/office/drawing/2014/main" id="{4A065912-8967-1DA2-4C96-F92637D31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AD09AC-A579-F6C2-8A23-01B77CD6CBB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3805493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9286-1F39-C150-3ACB-2CF7549269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60D5E08-8F8F-7E61-6FE5-4503FF38C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733D59C-CFDC-7CBF-76B7-4935197F3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C17E38-FBAB-917E-4533-215D551B1512}"/>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6" name="Footer Placeholder 5">
            <a:extLst>
              <a:ext uri="{FF2B5EF4-FFF2-40B4-BE49-F238E27FC236}">
                <a16:creationId xmlns:a16="http://schemas.microsoft.com/office/drawing/2014/main" id="{A7A21A70-4032-B972-3982-C68B1EC65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8BB49A-CA9B-02EC-7A45-F3E45F3C102F}"/>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68177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3E8F6-7078-B6D5-A100-C6B83BD60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187D614-A6FF-37BF-300C-2B039AAD4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F912404-1D09-3570-9233-E82242FDB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3751A57C-75A9-7BDB-F993-1783964072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91847ED-C304-B704-AEC2-6A9408910F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C4B44-D40D-6542-B1D8-F7550B7B8F72}" type="slidenum">
              <a:rPr lang="en-GB" smtClean="0"/>
              <a:t>‹#›</a:t>
            </a:fld>
            <a:endParaRPr lang="en-GB"/>
          </a:p>
        </p:txBody>
      </p:sp>
    </p:spTree>
    <p:extLst>
      <p:ext uri="{BB962C8B-B14F-4D97-AF65-F5344CB8AC3E}">
        <p14:creationId xmlns:p14="http://schemas.microsoft.com/office/powerpoint/2010/main" val="3263971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9809" y="3114260"/>
            <a:ext cx="5382243" cy="3139321"/>
          </a:xfrm>
          <a:prstGeom prst="rect">
            <a:avLst/>
          </a:prstGeom>
          <a:noFill/>
        </p:spPr>
        <p:txBody>
          <a:bodyPr wrap="none" rtlCol="0">
            <a:spAutoFit/>
          </a:bodyPr>
          <a:lstStyle/>
          <a:p>
            <a:r>
              <a:rPr lang="en-US" b="1" u="sng" dirty="0"/>
              <a:t>Weekly Structure:</a:t>
            </a:r>
          </a:p>
          <a:p>
            <a:endParaRPr lang="en-US" b="1" dirty="0"/>
          </a:p>
          <a:p>
            <a:r>
              <a:rPr lang="en-US" b="1" dirty="0"/>
              <a:t>Monday—Lectures, Readings, Concepts, Hands-on labs</a:t>
            </a:r>
          </a:p>
          <a:p>
            <a:endParaRPr lang="en-US" b="1" dirty="0"/>
          </a:p>
          <a:p>
            <a:r>
              <a:rPr lang="en-US" b="1" dirty="0"/>
              <a:t>Tuesday—Lectures, Computer coding</a:t>
            </a:r>
          </a:p>
          <a:p>
            <a:endParaRPr lang="en-US" b="1" dirty="0"/>
          </a:p>
          <a:p>
            <a:r>
              <a:rPr lang="en-US" b="1" dirty="0"/>
              <a:t>Wednesday—Coding, discussion of weekly project</a:t>
            </a:r>
          </a:p>
          <a:p>
            <a:endParaRPr lang="en-US" b="1" dirty="0"/>
          </a:p>
          <a:p>
            <a:r>
              <a:rPr lang="en-US" b="1" dirty="0"/>
              <a:t>Thursday—independent work</a:t>
            </a:r>
          </a:p>
          <a:p>
            <a:endParaRPr lang="en-US" b="1" dirty="0"/>
          </a:p>
          <a:p>
            <a:r>
              <a:rPr lang="en-US" b="1" dirty="0"/>
              <a:t>Friday—Independent work, presentation of project</a:t>
            </a:r>
          </a:p>
        </p:txBody>
      </p:sp>
      <p:sp>
        <p:nvSpPr>
          <p:cNvPr id="3" name="TextBox 2"/>
          <p:cNvSpPr txBox="1"/>
          <p:nvPr/>
        </p:nvSpPr>
        <p:spPr>
          <a:xfrm>
            <a:off x="1119809" y="927652"/>
            <a:ext cx="6795258" cy="1477328"/>
          </a:xfrm>
          <a:prstGeom prst="rect">
            <a:avLst/>
          </a:prstGeom>
          <a:noFill/>
        </p:spPr>
        <p:txBody>
          <a:bodyPr wrap="none" rtlCol="0">
            <a:spAutoFit/>
          </a:bodyPr>
          <a:lstStyle/>
          <a:p>
            <a:r>
              <a:rPr lang="en-US" b="1" dirty="0"/>
              <a:t>Week 1 (Jan. 8-12): Mechanisms, </a:t>
            </a:r>
            <a:r>
              <a:rPr lang="en-US" b="1"/>
              <a:t>Models, Metacommunities</a:t>
            </a:r>
            <a:endParaRPr lang="en-US" b="1" dirty="0"/>
          </a:p>
          <a:p>
            <a:endParaRPr lang="en-US" b="1" dirty="0"/>
          </a:p>
          <a:p>
            <a:r>
              <a:rPr lang="en-US" b="1" dirty="0"/>
              <a:t>Week 2 (Jan. 16-20): Measuring and Comparing Biodiversity</a:t>
            </a:r>
          </a:p>
          <a:p>
            <a:endParaRPr lang="en-US" b="1" dirty="0"/>
          </a:p>
          <a:p>
            <a:r>
              <a:rPr lang="en-US" b="1" dirty="0"/>
              <a:t>Week 3 (Jan. 23-27): Functional Biodiversity and Ecosystem Functions</a:t>
            </a:r>
          </a:p>
        </p:txBody>
      </p:sp>
    </p:spTree>
    <p:extLst>
      <p:ext uri="{BB962C8B-B14F-4D97-AF65-F5344CB8AC3E}">
        <p14:creationId xmlns:p14="http://schemas.microsoft.com/office/powerpoint/2010/main" val="2123108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2892074" cy="369332"/>
          </a:xfrm>
          <a:prstGeom prst="rect">
            <a:avLst/>
          </a:prstGeom>
          <a:noFill/>
        </p:spPr>
        <p:txBody>
          <a:bodyPr wrap="none" rtlCol="0">
            <a:spAutoFit/>
          </a:bodyPr>
          <a:lstStyle/>
          <a:p>
            <a:r>
              <a:rPr lang="en-GB" dirty="0"/>
              <a:t>Darwin’s (</a:t>
            </a:r>
            <a:r>
              <a:rPr lang="en-GB" dirty="0" err="1"/>
              <a:t>Galapogos</a:t>
            </a:r>
            <a:r>
              <a:rPr lang="en-GB" dirty="0"/>
              <a:t>) finches</a:t>
            </a:r>
          </a:p>
        </p:txBody>
      </p:sp>
    </p:spTree>
    <p:extLst>
      <p:ext uri="{BB962C8B-B14F-4D97-AF65-F5344CB8AC3E}">
        <p14:creationId xmlns:p14="http://schemas.microsoft.com/office/powerpoint/2010/main" val="376127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2892074" cy="369332"/>
          </a:xfrm>
          <a:prstGeom prst="rect">
            <a:avLst/>
          </a:prstGeom>
          <a:noFill/>
        </p:spPr>
        <p:txBody>
          <a:bodyPr wrap="none" rtlCol="0">
            <a:spAutoFit/>
          </a:bodyPr>
          <a:lstStyle/>
          <a:p>
            <a:r>
              <a:rPr lang="en-GB" dirty="0"/>
              <a:t>Darwin’s (</a:t>
            </a:r>
            <a:r>
              <a:rPr lang="en-GB" dirty="0" err="1"/>
              <a:t>Galapogos</a:t>
            </a:r>
            <a:r>
              <a:rPr lang="en-GB" dirty="0"/>
              <a:t>) finches</a:t>
            </a:r>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284" cy="523220"/>
          </a:xfrm>
          <a:prstGeom prst="rect">
            <a:avLst/>
          </a:prstGeom>
          <a:noFill/>
        </p:spPr>
        <p:txBody>
          <a:bodyPr wrap="none" rtlCol="0">
            <a:spAutoFit/>
          </a:bodyPr>
          <a:lstStyle/>
          <a:p>
            <a:r>
              <a:rPr lang="en-GB" sz="2800" dirty="0"/>
              <a:t>Morphological diversity</a:t>
            </a:r>
          </a:p>
        </p:txBody>
      </p:sp>
    </p:spTree>
    <p:extLst>
      <p:ext uri="{BB962C8B-B14F-4D97-AF65-F5344CB8AC3E}">
        <p14:creationId xmlns:p14="http://schemas.microsoft.com/office/powerpoint/2010/main" val="122746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7128362" cy="369332"/>
          </a:xfrm>
          <a:prstGeom prst="rect">
            <a:avLst/>
          </a:prstGeom>
          <a:noFill/>
        </p:spPr>
        <p:txBody>
          <a:bodyPr wrap="none" rtlCol="0">
            <a:spAutoFit/>
          </a:bodyPr>
          <a:lstStyle/>
          <a:p>
            <a:r>
              <a:rPr lang="en-GB" dirty="0"/>
              <a:t>Darwin’s (</a:t>
            </a:r>
            <a:r>
              <a:rPr lang="en-GB" dirty="0" err="1"/>
              <a:t>Galapogos</a:t>
            </a:r>
            <a:r>
              <a:rPr lang="en-GB" dirty="0"/>
              <a:t>) finches (by John Gould, from ‘Voyage of the Beagle’).</a:t>
            </a:r>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476" cy="1384995"/>
          </a:xfrm>
          <a:prstGeom prst="rect">
            <a:avLst/>
          </a:prstGeom>
          <a:noFill/>
        </p:spPr>
        <p:txBody>
          <a:bodyPr wrap="none" rtlCol="0">
            <a:spAutoFit/>
          </a:bodyPr>
          <a:lstStyle/>
          <a:p>
            <a:r>
              <a:rPr lang="en-GB" sz="2800" dirty="0"/>
              <a:t>Morphological diversity</a:t>
            </a:r>
          </a:p>
          <a:p>
            <a:r>
              <a:rPr lang="en-GB" sz="2800" dirty="0"/>
              <a:t>Trait diversity</a:t>
            </a:r>
          </a:p>
          <a:p>
            <a:r>
              <a:rPr lang="en-GB" sz="2800" dirty="0"/>
              <a:t>Functional diversity</a:t>
            </a:r>
          </a:p>
        </p:txBody>
      </p:sp>
    </p:spTree>
    <p:extLst>
      <p:ext uri="{BB962C8B-B14F-4D97-AF65-F5344CB8AC3E}">
        <p14:creationId xmlns:p14="http://schemas.microsoft.com/office/powerpoint/2010/main" val="3268225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1554454"/>
            <a:ext cx="3361433" cy="523220"/>
          </a:xfrm>
          <a:prstGeom prst="rect">
            <a:avLst/>
          </a:prstGeom>
          <a:noFill/>
        </p:spPr>
        <p:txBody>
          <a:bodyPr wrap="none" rtlCol="0">
            <a:spAutoFit/>
          </a:bodyPr>
          <a:lstStyle/>
          <a:p>
            <a:r>
              <a:rPr lang="en-GB" sz="2800" dirty="0"/>
              <a:t>Phylogenetic diversity</a:t>
            </a:r>
          </a:p>
        </p:txBody>
      </p:sp>
      <p:pic>
        <p:nvPicPr>
          <p:cNvPr id="9" name="Picture 8">
            <a:extLst>
              <a:ext uri="{FF2B5EF4-FFF2-40B4-BE49-F238E27FC236}">
                <a16:creationId xmlns:a16="http://schemas.microsoft.com/office/drawing/2014/main" id="{3D1BA3C3-671F-5B15-9095-FC1B7AABB8BE}"/>
              </a:ext>
            </a:extLst>
          </p:cNvPr>
          <p:cNvPicPr>
            <a:picLocks noChangeAspect="1"/>
          </p:cNvPicPr>
          <p:nvPr/>
        </p:nvPicPr>
        <p:blipFill>
          <a:blip r:embed="rId3"/>
          <a:stretch>
            <a:fillRect/>
          </a:stretch>
        </p:blipFill>
        <p:spPr>
          <a:xfrm>
            <a:off x="0" y="1262398"/>
            <a:ext cx="7362369" cy="5004351"/>
          </a:xfrm>
          <a:prstGeom prst="rect">
            <a:avLst/>
          </a:prstGeom>
        </p:spPr>
      </p:pic>
      <p:sp>
        <p:nvSpPr>
          <p:cNvPr id="13" name="TextBox 12">
            <a:extLst>
              <a:ext uri="{FF2B5EF4-FFF2-40B4-BE49-F238E27FC236}">
                <a16:creationId xmlns:a16="http://schemas.microsoft.com/office/drawing/2014/main" id="{51BCF2A6-D89D-4066-0B52-9D1873560770}"/>
              </a:ext>
            </a:extLst>
          </p:cNvPr>
          <p:cNvSpPr txBox="1"/>
          <p:nvPr/>
        </p:nvSpPr>
        <p:spPr>
          <a:xfrm>
            <a:off x="593124" y="6376086"/>
            <a:ext cx="2680990" cy="369332"/>
          </a:xfrm>
          <a:prstGeom prst="rect">
            <a:avLst/>
          </a:prstGeom>
          <a:noFill/>
        </p:spPr>
        <p:txBody>
          <a:bodyPr wrap="none" rtlCol="0">
            <a:spAutoFit/>
          </a:bodyPr>
          <a:lstStyle/>
          <a:p>
            <a:r>
              <a:rPr lang="en-GB" dirty="0"/>
              <a:t>Burns </a:t>
            </a:r>
            <a:r>
              <a:rPr lang="en-GB" i="1" dirty="0"/>
              <a:t>et al</a:t>
            </a:r>
            <a:r>
              <a:rPr lang="en-GB" dirty="0"/>
              <a:t>. 2007 </a:t>
            </a:r>
            <a:r>
              <a:rPr lang="en-GB" i="1" dirty="0"/>
              <a:t>Evolution</a:t>
            </a:r>
          </a:p>
        </p:txBody>
      </p:sp>
      <p:pic>
        <p:nvPicPr>
          <p:cNvPr id="15" name="Picture 14">
            <a:extLst>
              <a:ext uri="{FF2B5EF4-FFF2-40B4-BE49-F238E27FC236}">
                <a16:creationId xmlns:a16="http://schemas.microsoft.com/office/drawing/2014/main" id="{798D33D7-3EF9-B0F8-3DEC-6DE621E95884}"/>
              </a:ext>
            </a:extLst>
          </p:cNvPr>
          <p:cNvPicPr>
            <a:picLocks noChangeAspect="1"/>
          </p:cNvPicPr>
          <p:nvPr/>
        </p:nvPicPr>
        <p:blipFill>
          <a:blip r:embed="rId4"/>
          <a:stretch>
            <a:fillRect/>
          </a:stretch>
        </p:blipFill>
        <p:spPr>
          <a:xfrm>
            <a:off x="870107" y="72395"/>
            <a:ext cx="10655023" cy="1096073"/>
          </a:xfrm>
          <a:prstGeom prst="rect">
            <a:avLst/>
          </a:prstGeom>
        </p:spPr>
      </p:pic>
      <p:sp>
        <p:nvSpPr>
          <p:cNvPr id="16" name="Rectangle 15">
            <a:extLst>
              <a:ext uri="{FF2B5EF4-FFF2-40B4-BE49-F238E27FC236}">
                <a16:creationId xmlns:a16="http://schemas.microsoft.com/office/drawing/2014/main" id="{4CA99C7A-49C1-7DC3-CF18-097E4210D0C5}"/>
              </a:ext>
            </a:extLst>
          </p:cNvPr>
          <p:cNvSpPr/>
          <p:nvPr/>
        </p:nvSpPr>
        <p:spPr>
          <a:xfrm>
            <a:off x="716692" y="5251622"/>
            <a:ext cx="1309816"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A537983-A3FD-D459-69A1-7FFB75DBB57A}"/>
              </a:ext>
            </a:extLst>
          </p:cNvPr>
          <p:cNvSpPr/>
          <p:nvPr/>
        </p:nvSpPr>
        <p:spPr>
          <a:xfrm>
            <a:off x="224117" y="3978877"/>
            <a:ext cx="811599"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146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5C9018C-60EA-C567-02A1-92B04B2D8294}"/>
              </a:ext>
            </a:extLst>
          </p:cNvPr>
          <p:cNvPicPr>
            <a:picLocks noChangeAspect="1"/>
          </p:cNvPicPr>
          <p:nvPr/>
        </p:nvPicPr>
        <p:blipFill>
          <a:blip r:embed="rId3"/>
          <a:stretch>
            <a:fillRect/>
          </a:stretch>
        </p:blipFill>
        <p:spPr>
          <a:xfrm>
            <a:off x="1295320" y="927100"/>
            <a:ext cx="3810000" cy="5003800"/>
          </a:xfrm>
          <a:prstGeom prst="rect">
            <a:avLst/>
          </a:prstGeom>
        </p:spPr>
      </p:pic>
      <p:sp>
        <p:nvSpPr>
          <p:cNvPr id="9" name="TextBox 8">
            <a:extLst>
              <a:ext uri="{FF2B5EF4-FFF2-40B4-BE49-F238E27FC236}">
                <a16:creationId xmlns:a16="http://schemas.microsoft.com/office/drawing/2014/main" id="{14129C60-025E-FE6F-4D78-DFEC8B841FB2}"/>
              </a:ext>
            </a:extLst>
          </p:cNvPr>
          <p:cNvSpPr txBox="1"/>
          <p:nvPr/>
        </p:nvSpPr>
        <p:spPr>
          <a:xfrm>
            <a:off x="6096000" y="1445626"/>
            <a:ext cx="3089115" cy="523220"/>
          </a:xfrm>
          <a:prstGeom prst="rect">
            <a:avLst/>
          </a:prstGeom>
          <a:noFill/>
        </p:spPr>
        <p:txBody>
          <a:bodyPr wrap="none" rtlCol="0">
            <a:spAutoFit/>
          </a:bodyPr>
          <a:lstStyle/>
          <a:p>
            <a:r>
              <a:rPr lang="en-GB" sz="2800" dirty="0"/>
              <a:t>Interaction diversity</a:t>
            </a:r>
          </a:p>
        </p:txBody>
      </p:sp>
      <p:sp>
        <p:nvSpPr>
          <p:cNvPr id="11" name="TextBox 10">
            <a:extLst>
              <a:ext uri="{FF2B5EF4-FFF2-40B4-BE49-F238E27FC236}">
                <a16:creationId xmlns:a16="http://schemas.microsoft.com/office/drawing/2014/main" id="{C6ABAED6-E9C4-D3F6-AD1F-7A5DE04CB66D}"/>
              </a:ext>
            </a:extLst>
          </p:cNvPr>
          <p:cNvSpPr txBox="1"/>
          <p:nvPr/>
        </p:nvSpPr>
        <p:spPr>
          <a:xfrm>
            <a:off x="802964" y="5994977"/>
            <a:ext cx="4794711" cy="369332"/>
          </a:xfrm>
          <a:prstGeom prst="rect">
            <a:avLst/>
          </a:prstGeom>
          <a:noFill/>
        </p:spPr>
        <p:txBody>
          <a:bodyPr wrap="none" rtlCol="0">
            <a:spAutoFit/>
          </a:bodyPr>
          <a:lstStyle/>
          <a:p>
            <a:r>
              <a:rPr lang="en-GB" dirty="0"/>
              <a:t>Hypothetical pollinator-plant interaction network</a:t>
            </a:r>
          </a:p>
        </p:txBody>
      </p:sp>
    </p:spTree>
    <p:extLst>
      <p:ext uri="{BB962C8B-B14F-4D97-AF65-F5344CB8AC3E}">
        <p14:creationId xmlns:p14="http://schemas.microsoft.com/office/powerpoint/2010/main" val="25362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3D63D69-92FA-F6CA-070A-0C0340BC9DA7}"/>
              </a:ext>
            </a:extLst>
          </p:cNvPr>
          <p:cNvPicPr>
            <a:picLocks noChangeAspect="1"/>
          </p:cNvPicPr>
          <p:nvPr/>
        </p:nvPicPr>
        <p:blipFill>
          <a:blip r:embed="rId2"/>
          <a:stretch>
            <a:fillRect/>
          </a:stretch>
        </p:blipFill>
        <p:spPr>
          <a:xfrm>
            <a:off x="902045" y="525146"/>
            <a:ext cx="9871656" cy="1501362"/>
          </a:xfrm>
          <a:prstGeom prst="rect">
            <a:avLst/>
          </a:prstGeom>
        </p:spPr>
      </p:pic>
      <p:sp>
        <p:nvSpPr>
          <p:cNvPr id="7" name="TextBox 6">
            <a:extLst>
              <a:ext uri="{FF2B5EF4-FFF2-40B4-BE49-F238E27FC236}">
                <a16:creationId xmlns:a16="http://schemas.microsoft.com/office/drawing/2014/main" id="{D169B375-D4DF-883B-FC07-65A7CE4EB336}"/>
              </a:ext>
            </a:extLst>
          </p:cNvPr>
          <p:cNvSpPr txBox="1"/>
          <p:nvPr/>
        </p:nvSpPr>
        <p:spPr>
          <a:xfrm>
            <a:off x="420129" y="6332854"/>
            <a:ext cx="2903359" cy="646331"/>
          </a:xfrm>
          <a:prstGeom prst="rect">
            <a:avLst/>
          </a:prstGeom>
          <a:noFill/>
        </p:spPr>
        <p:txBody>
          <a:bodyPr wrap="none" rtlCol="0">
            <a:spAutoFit/>
          </a:bodyPr>
          <a:lstStyle/>
          <a:p>
            <a:r>
              <a:rPr lang="en-AU" sz="1800" dirty="0" err="1">
                <a:effectLst/>
                <a:latin typeface="AdvPSHN"/>
              </a:rPr>
              <a:t>Gauzere</a:t>
            </a:r>
            <a:r>
              <a:rPr lang="en-AU" sz="1800" dirty="0">
                <a:effectLst/>
                <a:latin typeface="AdvPSHN"/>
              </a:rPr>
              <a:t> </a:t>
            </a:r>
            <a:r>
              <a:rPr lang="en-AU" sz="1800" i="1" dirty="0">
                <a:effectLst/>
                <a:latin typeface="AdvPSHN"/>
              </a:rPr>
              <a:t>et al.</a:t>
            </a:r>
            <a:r>
              <a:rPr lang="en-AU" sz="1800" dirty="0">
                <a:effectLst/>
                <a:latin typeface="AdvPSHN"/>
              </a:rPr>
              <a:t> 2022 </a:t>
            </a:r>
            <a:r>
              <a:rPr lang="en-AU" sz="1800" i="1" dirty="0" err="1">
                <a:effectLst/>
                <a:latin typeface="AdvPSHN"/>
              </a:rPr>
              <a:t>Curr</a:t>
            </a:r>
            <a:r>
              <a:rPr lang="en-AU" sz="1800" i="1" dirty="0">
                <a:effectLst/>
                <a:latin typeface="AdvPSHN"/>
              </a:rPr>
              <a:t> Biol</a:t>
            </a:r>
            <a:r>
              <a:rPr lang="en-AU" sz="1800" dirty="0">
                <a:effectLst/>
                <a:latin typeface="AdvPSHN"/>
              </a:rPr>
              <a:t> </a:t>
            </a:r>
            <a:endParaRPr lang="en-AU" dirty="0"/>
          </a:p>
          <a:p>
            <a:endParaRPr lang="en-GB" dirty="0"/>
          </a:p>
        </p:txBody>
      </p:sp>
      <p:pic>
        <p:nvPicPr>
          <p:cNvPr id="13" name="Picture 12">
            <a:extLst>
              <a:ext uri="{FF2B5EF4-FFF2-40B4-BE49-F238E27FC236}">
                <a16:creationId xmlns:a16="http://schemas.microsoft.com/office/drawing/2014/main" id="{4ADEA6FB-B136-6E6C-F9A7-D0C354575AC5}"/>
              </a:ext>
            </a:extLst>
          </p:cNvPr>
          <p:cNvPicPr>
            <a:picLocks noChangeAspect="1"/>
          </p:cNvPicPr>
          <p:nvPr/>
        </p:nvPicPr>
        <p:blipFill>
          <a:blip r:embed="rId3"/>
          <a:stretch>
            <a:fillRect/>
          </a:stretch>
        </p:blipFill>
        <p:spPr>
          <a:xfrm>
            <a:off x="288495" y="2273643"/>
            <a:ext cx="11269280" cy="3947780"/>
          </a:xfrm>
          <a:prstGeom prst="rect">
            <a:avLst/>
          </a:prstGeom>
        </p:spPr>
      </p:pic>
    </p:spTree>
    <p:extLst>
      <p:ext uri="{BB962C8B-B14F-4D97-AF65-F5344CB8AC3E}">
        <p14:creationId xmlns:p14="http://schemas.microsoft.com/office/powerpoint/2010/main" val="210501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2"/>
          <a:srcRect t="25500" r="83725" b="36"/>
          <a:stretch/>
        </p:blipFill>
        <p:spPr>
          <a:xfrm>
            <a:off x="725793" y="1103760"/>
            <a:ext cx="1819699" cy="5581247"/>
          </a:xfrm>
          <a:prstGeom prst="rect">
            <a:avLst/>
          </a:prstGeom>
        </p:spPr>
      </p:pic>
      <p:pic>
        <p:nvPicPr>
          <p:cNvPr id="14" name="Picture 13">
            <a:extLst>
              <a:ext uri="{FF2B5EF4-FFF2-40B4-BE49-F238E27FC236}">
                <a16:creationId xmlns:a16="http://schemas.microsoft.com/office/drawing/2014/main" id="{80F2FEA8-10A2-2CC6-94CE-5E6A655B7C41}"/>
              </a:ext>
            </a:extLst>
          </p:cNvPr>
          <p:cNvPicPr>
            <a:picLocks noChangeAspect="1"/>
          </p:cNvPicPr>
          <p:nvPr/>
        </p:nvPicPr>
        <p:blipFill>
          <a:blip r:embed="rId3"/>
          <a:stretch>
            <a:fillRect/>
          </a:stretch>
        </p:blipFill>
        <p:spPr>
          <a:xfrm>
            <a:off x="5539783" y="782483"/>
            <a:ext cx="7772400" cy="5650591"/>
          </a:xfrm>
          <a:prstGeom prst="rect">
            <a:avLst/>
          </a:prstGeom>
        </p:spPr>
      </p:pic>
      <p:sp>
        <p:nvSpPr>
          <p:cNvPr id="15" name="Rectangle 14">
            <a:extLst>
              <a:ext uri="{FF2B5EF4-FFF2-40B4-BE49-F238E27FC236}">
                <a16:creationId xmlns:a16="http://schemas.microsoft.com/office/drawing/2014/main" id="{B25F9894-5F65-0946-C721-496023746B39}"/>
              </a:ext>
            </a:extLst>
          </p:cNvPr>
          <p:cNvSpPr/>
          <p:nvPr/>
        </p:nvSpPr>
        <p:spPr>
          <a:xfrm>
            <a:off x="4670856" y="2681417"/>
            <a:ext cx="8007179" cy="3855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0DD625D-CB10-899E-9DC0-EE88A80EC91A}"/>
              </a:ext>
            </a:extLst>
          </p:cNvPr>
          <p:cNvSpPr txBox="1"/>
          <p:nvPr/>
        </p:nvSpPr>
        <p:spPr>
          <a:xfrm>
            <a:off x="10071653" y="1065361"/>
            <a:ext cx="634427" cy="179779"/>
          </a:xfrm>
          <a:prstGeom prst="rect">
            <a:avLst/>
          </a:prstGeom>
          <a:noFill/>
        </p:spPr>
        <p:txBody>
          <a:bodyPr wrap="none" rtlCol="0">
            <a:spAutoFit/>
          </a:bodyPr>
          <a:lstStyle/>
          <a:p>
            <a:r>
              <a:rPr lang="en-GB" dirty="0"/>
              <a:t>Abiotic + biotic</a:t>
            </a:r>
          </a:p>
        </p:txBody>
      </p:sp>
      <p:sp>
        <p:nvSpPr>
          <p:cNvPr id="17" name="TextBox 16">
            <a:extLst>
              <a:ext uri="{FF2B5EF4-FFF2-40B4-BE49-F238E27FC236}">
                <a16:creationId xmlns:a16="http://schemas.microsoft.com/office/drawing/2014/main" id="{E7C8EF68-EE2B-C477-361F-18922CB71BED}"/>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3024666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grpSp>
        <p:nvGrpSpPr>
          <p:cNvPr id="6" name="Group 5">
            <a:extLst>
              <a:ext uri="{FF2B5EF4-FFF2-40B4-BE49-F238E27FC236}">
                <a16:creationId xmlns:a16="http://schemas.microsoft.com/office/drawing/2014/main" id="{AF88B8F2-BDDC-68EE-BE8A-665145DCB0A2}"/>
              </a:ext>
            </a:extLst>
          </p:cNvPr>
          <p:cNvGrpSpPr/>
          <p:nvPr/>
        </p:nvGrpSpPr>
        <p:grpSpPr>
          <a:xfrm>
            <a:off x="8476735"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3"/>
          <a:srcRect b="50082"/>
          <a:stretch/>
        </p:blipFill>
        <p:spPr>
          <a:xfrm>
            <a:off x="197708" y="2352274"/>
            <a:ext cx="11181047" cy="3741417"/>
          </a:xfrm>
          <a:prstGeom prst="rect">
            <a:avLst/>
          </a:prstGeom>
        </p:spPr>
      </p:pic>
      <p:pic>
        <p:nvPicPr>
          <p:cNvPr id="11" name="Picture 10">
            <a:extLst>
              <a:ext uri="{FF2B5EF4-FFF2-40B4-BE49-F238E27FC236}">
                <a16:creationId xmlns:a16="http://schemas.microsoft.com/office/drawing/2014/main" id="{094C84A6-615A-6909-8947-5748AD4A76FE}"/>
              </a:ext>
            </a:extLst>
          </p:cNvPr>
          <p:cNvPicPr>
            <a:picLocks noChangeAspect="1"/>
          </p:cNvPicPr>
          <p:nvPr/>
        </p:nvPicPr>
        <p:blipFill>
          <a:blip r:embed="rId4"/>
          <a:stretch>
            <a:fillRect/>
          </a:stretch>
        </p:blipFill>
        <p:spPr>
          <a:xfrm>
            <a:off x="197708" y="1061610"/>
            <a:ext cx="7772400" cy="1082085"/>
          </a:xfrm>
          <a:prstGeom prst="rect">
            <a:avLst/>
          </a:prstGeom>
        </p:spPr>
      </p:pic>
      <p:sp>
        <p:nvSpPr>
          <p:cNvPr id="3" name="TextBox 2">
            <a:extLst>
              <a:ext uri="{FF2B5EF4-FFF2-40B4-BE49-F238E27FC236}">
                <a16:creationId xmlns:a16="http://schemas.microsoft.com/office/drawing/2014/main" id="{561C2FA0-464E-7A21-93CF-DC7928B82B5F}"/>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198514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F88B8F2-BDDC-68EE-BE8A-665145DCB0A2}"/>
              </a:ext>
            </a:extLst>
          </p:cNvPr>
          <p:cNvGrpSpPr/>
          <p:nvPr/>
        </p:nvGrpSpPr>
        <p:grpSpPr>
          <a:xfrm>
            <a:off x="8635759"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sp>
        <p:nvSpPr>
          <p:cNvPr id="9" name="TextBox 8">
            <a:extLst>
              <a:ext uri="{FF2B5EF4-FFF2-40B4-BE49-F238E27FC236}">
                <a16:creationId xmlns:a16="http://schemas.microsoft.com/office/drawing/2014/main" id="{7E4D4A53-7F8C-0F65-EF15-33836210FB0D}"/>
              </a:ext>
            </a:extLst>
          </p:cNvPr>
          <p:cNvSpPr txBox="1"/>
          <p:nvPr/>
        </p:nvSpPr>
        <p:spPr>
          <a:xfrm>
            <a:off x="9497127" y="6361841"/>
            <a:ext cx="2595711" cy="646331"/>
          </a:xfrm>
          <a:prstGeom prst="rect">
            <a:avLst/>
          </a:prstGeom>
          <a:noFill/>
        </p:spPr>
        <p:txBody>
          <a:bodyPr wrap="none" rtlCol="0">
            <a:spAutoFit/>
          </a:bodyPr>
          <a:lstStyle/>
          <a:p>
            <a:r>
              <a:rPr lang="en-AU" sz="1800" dirty="0" err="1">
                <a:effectLst/>
                <a:latin typeface="AdvPSHN"/>
              </a:rPr>
              <a:t>Vernham</a:t>
            </a:r>
            <a:r>
              <a:rPr lang="en-AU" dirty="0">
                <a:latin typeface="AdvPSHN"/>
              </a:rPr>
              <a:t> </a:t>
            </a:r>
            <a:r>
              <a:rPr lang="en-AU" sz="1800" i="1" dirty="0">
                <a:effectLst/>
                <a:latin typeface="AdvPSHN"/>
              </a:rPr>
              <a:t>et al.</a:t>
            </a:r>
            <a:r>
              <a:rPr lang="en-AU" sz="1800" dirty="0">
                <a:effectLst/>
                <a:latin typeface="AdvPSHN"/>
              </a:rPr>
              <a:t> 2023 </a:t>
            </a:r>
            <a:r>
              <a:rPr lang="en-AU" sz="1800" i="1" dirty="0">
                <a:effectLst/>
                <a:latin typeface="AdvPSHN"/>
              </a:rPr>
              <a:t>TREE</a:t>
            </a:r>
            <a:endParaRPr lang="en-AU" dirty="0"/>
          </a:p>
          <a:p>
            <a:endParaRPr lang="en-GB" dirty="0"/>
          </a:p>
        </p:txBody>
      </p:sp>
      <p:pic>
        <p:nvPicPr>
          <p:cNvPr id="15" name="Picture 14">
            <a:extLst>
              <a:ext uri="{FF2B5EF4-FFF2-40B4-BE49-F238E27FC236}">
                <a16:creationId xmlns:a16="http://schemas.microsoft.com/office/drawing/2014/main" id="{ACD4015C-0803-9F8B-EB0F-3F8296716B6F}"/>
              </a:ext>
            </a:extLst>
          </p:cNvPr>
          <p:cNvPicPr>
            <a:picLocks noChangeAspect="1"/>
          </p:cNvPicPr>
          <p:nvPr/>
        </p:nvPicPr>
        <p:blipFill>
          <a:blip r:embed="rId3"/>
          <a:stretch>
            <a:fillRect/>
          </a:stretch>
        </p:blipFill>
        <p:spPr>
          <a:xfrm>
            <a:off x="271963" y="130517"/>
            <a:ext cx="8907444" cy="2421804"/>
          </a:xfrm>
          <a:prstGeom prst="rect">
            <a:avLst/>
          </a:prstGeom>
        </p:spPr>
      </p:pic>
      <p:pic>
        <p:nvPicPr>
          <p:cNvPr id="3" name="Picture 2">
            <a:extLst>
              <a:ext uri="{FF2B5EF4-FFF2-40B4-BE49-F238E27FC236}">
                <a16:creationId xmlns:a16="http://schemas.microsoft.com/office/drawing/2014/main" id="{9FF92991-DF69-A117-B88E-641E01B910E5}"/>
              </a:ext>
            </a:extLst>
          </p:cNvPr>
          <p:cNvPicPr>
            <a:picLocks noChangeAspect="1"/>
          </p:cNvPicPr>
          <p:nvPr/>
        </p:nvPicPr>
        <p:blipFill>
          <a:blip r:embed="rId4"/>
          <a:stretch>
            <a:fillRect/>
          </a:stretch>
        </p:blipFill>
        <p:spPr>
          <a:xfrm>
            <a:off x="1666737" y="2664152"/>
            <a:ext cx="7772400" cy="3925018"/>
          </a:xfrm>
          <a:prstGeom prst="rect">
            <a:avLst/>
          </a:prstGeom>
        </p:spPr>
      </p:pic>
    </p:spTree>
    <p:extLst>
      <p:ext uri="{BB962C8B-B14F-4D97-AF65-F5344CB8AC3E}">
        <p14:creationId xmlns:p14="http://schemas.microsoft.com/office/powerpoint/2010/main" val="284383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7" name="Picture 6">
            <a:extLst>
              <a:ext uri="{FF2B5EF4-FFF2-40B4-BE49-F238E27FC236}">
                <a16:creationId xmlns:a16="http://schemas.microsoft.com/office/drawing/2014/main" id="{D23A04F5-5F02-C0E1-4F1B-C5E613B475ED}"/>
              </a:ext>
            </a:extLst>
          </p:cNvPr>
          <p:cNvPicPr>
            <a:picLocks noChangeAspect="1"/>
          </p:cNvPicPr>
          <p:nvPr/>
        </p:nvPicPr>
        <p:blipFill rotWithShape="1">
          <a:blip r:embed="rId3"/>
          <a:srcRect l="20475" t="14592" r="16440" b="7241"/>
          <a:stretch/>
        </p:blipFill>
        <p:spPr>
          <a:xfrm>
            <a:off x="159025" y="1063488"/>
            <a:ext cx="4903304" cy="3945835"/>
          </a:xfrm>
          <a:prstGeom prst="rect">
            <a:avLst/>
          </a:prstGeom>
        </p:spPr>
      </p:pic>
    </p:spTree>
    <p:extLst>
      <p:ext uri="{BB962C8B-B14F-4D97-AF65-F5344CB8AC3E}">
        <p14:creationId xmlns:p14="http://schemas.microsoft.com/office/powerpoint/2010/main" val="396318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07072-86F0-3572-C803-056D47DC2C0E}"/>
              </a:ext>
            </a:extLst>
          </p:cNvPr>
          <p:cNvPicPr>
            <a:picLocks noChangeAspect="1"/>
          </p:cNvPicPr>
          <p:nvPr/>
        </p:nvPicPr>
        <p:blipFill>
          <a:blip r:embed="rId2"/>
          <a:stretch>
            <a:fillRect/>
          </a:stretch>
        </p:blipFill>
        <p:spPr>
          <a:xfrm>
            <a:off x="816317" y="0"/>
            <a:ext cx="10559366" cy="6858000"/>
          </a:xfrm>
          <a:prstGeom prst="rect">
            <a:avLst/>
          </a:prstGeom>
        </p:spPr>
      </p:pic>
    </p:spTree>
    <p:extLst>
      <p:ext uri="{BB962C8B-B14F-4D97-AF65-F5344CB8AC3E}">
        <p14:creationId xmlns:p14="http://schemas.microsoft.com/office/powerpoint/2010/main" val="180975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4" name="Picture 3">
            <a:extLst>
              <a:ext uri="{FF2B5EF4-FFF2-40B4-BE49-F238E27FC236}">
                <a16:creationId xmlns:a16="http://schemas.microsoft.com/office/drawing/2014/main" id="{FFC92237-E1D5-0AFD-8FF2-DE3E4543B72B}"/>
              </a:ext>
            </a:extLst>
          </p:cNvPr>
          <p:cNvPicPr>
            <a:picLocks noChangeAspect="1"/>
          </p:cNvPicPr>
          <p:nvPr/>
        </p:nvPicPr>
        <p:blipFill>
          <a:blip r:embed="rId3"/>
          <a:stretch>
            <a:fillRect/>
          </a:stretch>
        </p:blipFill>
        <p:spPr>
          <a:xfrm>
            <a:off x="197708" y="3062760"/>
            <a:ext cx="5462645" cy="1830516"/>
          </a:xfrm>
          <a:prstGeom prst="rect">
            <a:avLst/>
          </a:prstGeom>
        </p:spPr>
      </p:pic>
      <p:grpSp>
        <p:nvGrpSpPr>
          <p:cNvPr id="8" name="Group 7">
            <a:extLst>
              <a:ext uri="{FF2B5EF4-FFF2-40B4-BE49-F238E27FC236}">
                <a16:creationId xmlns:a16="http://schemas.microsoft.com/office/drawing/2014/main" id="{6C4A4CBD-270C-4E02-CB61-75C85916612C}"/>
              </a:ext>
            </a:extLst>
          </p:cNvPr>
          <p:cNvGrpSpPr/>
          <p:nvPr/>
        </p:nvGrpSpPr>
        <p:grpSpPr>
          <a:xfrm>
            <a:off x="5005447" y="3995011"/>
            <a:ext cx="1526202" cy="1136823"/>
            <a:chOff x="5005447" y="3995011"/>
            <a:chExt cx="1526202" cy="1136823"/>
          </a:xfrm>
        </p:grpSpPr>
        <p:sp>
          <p:nvSpPr>
            <p:cNvPr id="6" name="Curved Right Arrow 5">
              <a:extLst>
                <a:ext uri="{FF2B5EF4-FFF2-40B4-BE49-F238E27FC236}">
                  <a16:creationId xmlns:a16="http://schemas.microsoft.com/office/drawing/2014/main" id="{36840052-C5A4-6BE5-DCF4-C6E9C4B0A360}"/>
                </a:ext>
              </a:extLst>
            </p:cNvPr>
            <p:cNvSpPr/>
            <p:nvPr/>
          </p:nvSpPr>
          <p:spPr>
            <a:xfrm flipV="1">
              <a:off x="5005447" y="3995011"/>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Curved Right Arrow 6">
              <a:extLst>
                <a:ext uri="{FF2B5EF4-FFF2-40B4-BE49-F238E27FC236}">
                  <a16:creationId xmlns:a16="http://schemas.microsoft.com/office/drawing/2014/main" id="{B76DB1DD-488A-BD9A-C06A-AF6F2F72F4E1}"/>
                </a:ext>
              </a:extLst>
            </p:cNvPr>
            <p:cNvSpPr/>
            <p:nvPr/>
          </p:nvSpPr>
          <p:spPr>
            <a:xfrm flipH="1">
              <a:off x="5790244" y="4069153"/>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9" name="TextBox 8">
            <a:extLst>
              <a:ext uri="{FF2B5EF4-FFF2-40B4-BE49-F238E27FC236}">
                <a16:creationId xmlns:a16="http://schemas.microsoft.com/office/drawing/2014/main" id="{F9AB1929-B84A-779B-326A-F54898468E22}"/>
              </a:ext>
            </a:extLst>
          </p:cNvPr>
          <p:cNvSpPr txBox="1"/>
          <p:nvPr/>
        </p:nvSpPr>
        <p:spPr>
          <a:xfrm>
            <a:off x="593124" y="6376086"/>
            <a:ext cx="3042243" cy="369332"/>
          </a:xfrm>
          <a:prstGeom prst="rect">
            <a:avLst/>
          </a:prstGeom>
          <a:noFill/>
        </p:spPr>
        <p:txBody>
          <a:bodyPr wrap="none" rtlCol="0">
            <a:spAutoFit/>
          </a:bodyPr>
          <a:lstStyle/>
          <a:p>
            <a:r>
              <a:rPr lang="en-GB" dirty="0" err="1"/>
              <a:t>Lankau</a:t>
            </a:r>
            <a:r>
              <a:rPr lang="en-GB" dirty="0"/>
              <a:t> &amp; Strauss 2007 </a:t>
            </a:r>
            <a:r>
              <a:rPr lang="en-GB" i="1" dirty="0"/>
              <a:t>Science</a:t>
            </a:r>
            <a:endParaRPr lang="en-GB" dirty="0"/>
          </a:p>
        </p:txBody>
      </p:sp>
      <p:sp>
        <p:nvSpPr>
          <p:cNvPr id="3" name="Rectangle 2">
            <a:extLst>
              <a:ext uri="{FF2B5EF4-FFF2-40B4-BE49-F238E27FC236}">
                <a16:creationId xmlns:a16="http://schemas.microsoft.com/office/drawing/2014/main" id="{C7B29B6F-B6FE-351D-127E-36502180D9DB}"/>
              </a:ext>
            </a:extLst>
          </p:cNvPr>
          <p:cNvSpPr/>
          <p:nvPr/>
        </p:nvSpPr>
        <p:spPr>
          <a:xfrm>
            <a:off x="3859257" y="731053"/>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847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3" name="TextBox 2">
            <a:extLst>
              <a:ext uri="{FF2B5EF4-FFF2-40B4-BE49-F238E27FC236}">
                <a16:creationId xmlns:a16="http://schemas.microsoft.com/office/drawing/2014/main" id="{011842CA-D188-98B7-ED82-4322F1A075BA}"/>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1543737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pic>
        <p:nvPicPr>
          <p:cNvPr id="6" name="Picture 5">
            <a:extLst>
              <a:ext uri="{FF2B5EF4-FFF2-40B4-BE49-F238E27FC236}">
                <a16:creationId xmlns:a16="http://schemas.microsoft.com/office/drawing/2014/main" id="{3D44E00F-FF1F-9943-E274-8D2E18FA2E90}"/>
              </a:ext>
            </a:extLst>
          </p:cNvPr>
          <p:cNvPicPr>
            <a:picLocks noChangeAspect="1"/>
          </p:cNvPicPr>
          <p:nvPr/>
        </p:nvPicPr>
        <p:blipFill>
          <a:blip r:embed="rId2"/>
          <a:stretch>
            <a:fillRect/>
          </a:stretch>
        </p:blipFill>
        <p:spPr>
          <a:xfrm>
            <a:off x="6367242" y="2384404"/>
            <a:ext cx="3939749" cy="4345456"/>
          </a:xfrm>
          <a:prstGeom prst="rect">
            <a:avLst/>
          </a:prstGeom>
        </p:spPr>
      </p:pic>
      <p:pic>
        <p:nvPicPr>
          <p:cNvPr id="3" name="Picture 2">
            <a:extLst>
              <a:ext uri="{FF2B5EF4-FFF2-40B4-BE49-F238E27FC236}">
                <a16:creationId xmlns:a16="http://schemas.microsoft.com/office/drawing/2014/main" id="{8493C054-8EAB-F0D2-B261-D58755486B93}"/>
              </a:ext>
            </a:extLst>
          </p:cNvPr>
          <p:cNvPicPr>
            <a:picLocks noChangeAspect="1"/>
          </p:cNvPicPr>
          <p:nvPr/>
        </p:nvPicPr>
        <p:blipFill rotWithShape="1">
          <a:blip r:embed="rId3"/>
          <a:srcRect b="11823"/>
          <a:stretch/>
        </p:blipFill>
        <p:spPr>
          <a:xfrm>
            <a:off x="9544241" y="1927203"/>
            <a:ext cx="2538971" cy="1689586"/>
          </a:xfrm>
          <a:prstGeom prst="rect">
            <a:avLst/>
          </a:prstGeom>
        </p:spPr>
      </p:pic>
      <p:pic>
        <p:nvPicPr>
          <p:cNvPr id="8" name="Picture 7">
            <a:extLst>
              <a:ext uri="{FF2B5EF4-FFF2-40B4-BE49-F238E27FC236}">
                <a16:creationId xmlns:a16="http://schemas.microsoft.com/office/drawing/2014/main" id="{2824E1CA-6D0C-E32A-F126-E0D9DF2E45F0}"/>
              </a:ext>
            </a:extLst>
          </p:cNvPr>
          <p:cNvPicPr>
            <a:picLocks noChangeAspect="1"/>
          </p:cNvPicPr>
          <p:nvPr/>
        </p:nvPicPr>
        <p:blipFill>
          <a:blip r:embed="rId4"/>
          <a:stretch>
            <a:fillRect/>
          </a:stretch>
        </p:blipFill>
        <p:spPr>
          <a:xfrm>
            <a:off x="108788" y="1375722"/>
            <a:ext cx="3301678" cy="4952517"/>
          </a:xfrm>
          <a:prstGeom prst="rect">
            <a:avLst/>
          </a:prstGeom>
        </p:spPr>
      </p:pic>
      <p:sp>
        <p:nvSpPr>
          <p:cNvPr id="9" name="TextBox 8">
            <a:extLst>
              <a:ext uri="{FF2B5EF4-FFF2-40B4-BE49-F238E27FC236}">
                <a16:creationId xmlns:a16="http://schemas.microsoft.com/office/drawing/2014/main" id="{1AE8696B-2E52-73ED-1425-C8BE98CDCAD4}"/>
              </a:ext>
            </a:extLst>
          </p:cNvPr>
          <p:cNvSpPr txBox="1"/>
          <p:nvPr/>
        </p:nvSpPr>
        <p:spPr>
          <a:xfrm>
            <a:off x="3941564" y="1604037"/>
            <a:ext cx="6657272" cy="646331"/>
          </a:xfrm>
          <a:prstGeom prst="rect">
            <a:avLst/>
          </a:prstGeom>
          <a:noFill/>
        </p:spPr>
        <p:txBody>
          <a:bodyPr wrap="none" rtlCol="0">
            <a:spAutoFit/>
          </a:bodyPr>
          <a:lstStyle/>
          <a:p>
            <a:r>
              <a:rPr lang="en-GB" dirty="0"/>
              <a:t>Darwin 1858 </a:t>
            </a:r>
            <a:r>
              <a:rPr lang="en-GB" i="1" dirty="0"/>
              <a:t>On the Origin of Species by means of Natural Selection,</a:t>
            </a:r>
          </a:p>
          <a:p>
            <a:r>
              <a:rPr lang="en-GB" i="1" dirty="0"/>
              <a:t>or the Preservation of Favoured Races in the Struggle for Life.</a:t>
            </a:r>
          </a:p>
        </p:txBody>
      </p:sp>
      <p:sp>
        <p:nvSpPr>
          <p:cNvPr id="10" name="TextBox 9">
            <a:extLst>
              <a:ext uri="{FF2B5EF4-FFF2-40B4-BE49-F238E27FC236}">
                <a16:creationId xmlns:a16="http://schemas.microsoft.com/office/drawing/2014/main" id="{D3C2DE08-0CC3-DBE7-1EC0-0121BBCB67B7}"/>
              </a:ext>
            </a:extLst>
          </p:cNvPr>
          <p:cNvSpPr txBox="1"/>
          <p:nvPr/>
        </p:nvSpPr>
        <p:spPr>
          <a:xfrm>
            <a:off x="0" y="6443021"/>
            <a:ext cx="6271269" cy="369332"/>
          </a:xfrm>
          <a:prstGeom prst="rect">
            <a:avLst/>
          </a:prstGeom>
          <a:noFill/>
        </p:spPr>
        <p:txBody>
          <a:bodyPr wrap="none" rtlCol="0">
            <a:spAutoFit/>
          </a:bodyPr>
          <a:lstStyle/>
          <a:p>
            <a:r>
              <a:rPr lang="en-GB" dirty="0"/>
              <a:t>Von </a:t>
            </a:r>
            <a:r>
              <a:rPr lang="en-GB" dirty="0" err="1"/>
              <a:t>Humbolt</a:t>
            </a:r>
            <a:r>
              <a:rPr lang="en-GB" dirty="0"/>
              <a:t> &amp; </a:t>
            </a:r>
            <a:r>
              <a:rPr lang="en-GB" dirty="0" err="1"/>
              <a:t>Bonpland</a:t>
            </a:r>
            <a:r>
              <a:rPr lang="en-GB" dirty="0"/>
              <a:t> 1805 </a:t>
            </a:r>
            <a:r>
              <a:rPr lang="en-GB" i="1" dirty="0"/>
              <a:t>Essay on the Geography of Plants</a:t>
            </a:r>
            <a:endParaRPr lang="en-GB" dirty="0"/>
          </a:p>
        </p:txBody>
      </p:sp>
    </p:spTree>
    <p:extLst>
      <p:ext uri="{BB962C8B-B14F-4D97-AF65-F5344CB8AC3E}">
        <p14:creationId xmlns:p14="http://schemas.microsoft.com/office/powerpoint/2010/main" val="165132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830997"/>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290749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2308324"/>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a:p>
            <a:pPr marL="285750" indent="-285750">
              <a:buFont typeface="Arial" panose="020B0604020202020204" pitchFamily="34" charset="0"/>
              <a:buChar char="•"/>
            </a:pPr>
            <a:r>
              <a:rPr lang="en-US" sz="2400" b="1" dirty="0"/>
              <a:t>Greater diversity of plants</a:t>
            </a:r>
            <a:r>
              <a:rPr lang="en-US" sz="2400" b="1" dirty="0">
                <a:sym typeface="Wingdings" panose="05000000000000000000" pitchFamily="2" charset="2"/>
              </a:rPr>
              <a:t> Greater overall production (Published in 1826)</a:t>
            </a:r>
          </a:p>
          <a:p>
            <a:pPr marL="285750" indent="-285750">
              <a:buFont typeface="Arial" panose="020B0604020202020204" pitchFamily="34" charset="0"/>
              <a:buChar char="•"/>
            </a:pPr>
            <a:r>
              <a:rPr lang="en-US" sz="2400" b="1" dirty="0">
                <a:sym typeface="Wingdings" panose="05000000000000000000" pitchFamily="2" charset="2"/>
              </a:rPr>
              <a:t>Cited in Darwin ‘Origin of Species’ as proof of the principle of ‘divergence’ (differences)</a:t>
            </a:r>
            <a:endParaRPr lang="en-US" sz="2400" b="1" dirty="0"/>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38989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682005" cy="461665"/>
          </a:xfrm>
          <a:prstGeom prst="rect">
            <a:avLst/>
          </a:prstGeom>
          <a:noFill/>
        </p:spPr>
        <p:txBody>
          <a:bodyPr wrap="none" rtlCol="0">
            <a:spAutoFit/>
          </a:bodyPr>
          <a:lstStyle/>
          <a:p>
            <a:r>
              <a:rPr lang="en-GB" sz="2400" dirty="0"/>
              <a:t>Coexistence and ‘being different’ (in theory)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2492414" cy="369332"/>
          </a:xfrm>
          <a:prstGeom prst="rect">
            <a:avLst/>
          </a:prstGeom>
          <a:noFill/>
        </p:spPr>
        <p:txBody>
          <a:bodyPr wrap="none" rtlCol="0">
            <a:spAutoFit/>
          </a:bodyPr>
          <a:lstStyle/>
          <a:p>
            <a:r>
              <a:rPr lang="en-US" dirty="0"/>
              <a:t>MacArthur 1958 </a:t>
            </a:r>
            <a:r>
              <a:rPr lang="en-US" i="1" dirty="0"/>
              <a:t>Ecology</a:t>
            </a:r>
            <a:endParaRPr lang="en-US" dirty="0"/>
          </a:p>
        </p:txBody>
      </p:sp>
      <p:pic>
        <p:nvPicPr>
          <p:cNvPr id="6" name="Picture 5">
            <a:extLst>
              <a:ext uri="{FF2B5EF4-FFF2-40B4-BE49-F238E27FC236}">
                <a16:creationId xmlns:a16="http://schemas.microsoft.com/office/drawing/2014/main" id="{D3708744-1044-7883-32E0-7240E90318CD}"/>
              </a:ext>
            </a:extLst>
          </p:cNvPr>
          <p:cNvPicPr>
            <a:picLocks noChangeAspect="1"/>
          </p:cNvPicPr>
          <p:nvPr/>
        </p:nvPicPr>
        <p:blipFill>
          <a:blip r:embed="rId2"/>
          <a:stretch>
            <a:fillRect/>
          </a:stretch>
        </p:blipFill>
        <p:spPr>
          <a:xfrm>
            <a:off x="713685" y="2133714"/>
            <a:ext cx="5382315" cy="4000500"/>
          </a:xfrm>
          <a:prstGeom prst="rect">
            <a:avLst/>
          </a:prstGeom>
        </p:spPr>
      </p:pic>
    </p:spTree>
    <p:extLst>
      <p:ext uri="{BB962C8B-B14F-4D97-AF65-F5344CB8AC3E}">
        <p14:creationId xmlns:p14="http://schemas.microsoft.com/office/powerpoint/2010/main" val="1056154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916813" cy="461665"/>
          </a:xfrm>
          <a:prstGeom prst="rect">
            <a:avLst/>
          </a:prstGeom>
          <a:noFill/>
        </p:spPr>
        <p:txBody>
          <a:bodyPr wrap="none" rtlCol="0">
            <a:spAutoFit/>
          </a:bodyPr>
          <a:lstStyle/>
          <a:p>
            <a:r>
              <a:rPr lang="en-GB" sz="2400" dirty="0"/>
              <a:t>Coexistence and ‘being different’ (empirically)</a:t>
            </a:r>
          </a:p>
        </p:txBody>
      </p:sp>
      <p:pic>
        <p:nvPicPr>
          <p:cNvPr id="7" name="Picture 6">
            <a:extLst>
              <a:ext uri="{FF2B5EF4-FFF2-40B4-BE49-F238E27FC236}">
                <a16:creationId xmlns:a16="http://schemas.microsoft.com/office/drawing/2014/main" id="{FD0E1E17-B680-D2AF-C732-E3611A13B4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6859" y="2043328"/>
            <a:ext cx="6711845" cy="4381044"/>
          </a:xfrm>
          <a:prstGeom prst="rect">
            <a:avLst/>
          </a:prstGeom>
        </p:spPr>
      </p:pic>
      <p:pic>
        <p:nvPicPr>
          <p:cNvPr id="12" name="Picture 11">
            <a:extLst>
              <a:ext uri="{FF2B5EF4-FFF2-40B4-BE49-F238E27FC236}">
                <a16:creationId xmlns:a16="http://schemas.microsoft.com/office/drawing/2014/main" id="{214D282A-2E96-1EA9-F645-780C43CA8389}"/>
              </a:ext>
            </a:extLst>
          </p:cNvPr>
          <p:cNvPicPr>
            <a:picLocks noChangeAspect="1"/>
          </p:cNvPicPr>
          <p:nvPr/>
        </p:nvPicPr>
        <p:blipFill>
          <a:blip r:embed="rId3"/>
          <a:stretch>
            <a:fillRect/>
          </a:stretch>
        </p:blipFill>
        <p:spPr>
          <a:xfrm>
            <a:off x="8223152" y="1433379"/>
            <a:ext cx="3544895" cy="5074452"/>
          </a:xfrm>
          <a:prstGeom prst="rect">
            <a:avLst/>
          </a:prstGeom>
        </p:spPr>
      </p:pic>
      <p:sp>
        <p:nvSpPr>
          <p:cNvPr id="13" name="TextBox 12">
            <a:extLst>
              <a:ext uri="{FF2B5EF4-FFF2-40B4-BE49-F238E27FC236}">
                <a16:creationId xmlns:a16="http://schemas.microsoft.com/office/drawing/2014/main" id="{5550C218-F133-E2C4-4B71-1B7318A52591}"/>
              </a:ext>
            </a:extLst>
          </p:cNvPr>
          <p:cNvSpPr txBox="1"/>
          <p:nvPr/>
        </p:nvSpPr>
        <p:spPr>
          <a:xfrm rot="16200000">
            <a:off x="6520202" y="3710288"/>
            <a:ext cx="2793072" cy="461665"/>
          </a:xfrm>
          <a:prstGeom prst="rect">
            <a:avLst/>
          </a:prstGeom>
          <a:noFill/>
        </p:spPr>
        <p:txBody>
          <a:bodyPr wrap="none" rtlCol="0">
            <a:spAutoFit/>
          </a:bodyPr>
          <a:lstStyle/>
          <a:p>
            <a:r>
              <a:rPr lang="en-GB" sz="2400" dirty="0"/>
              <a:t>Bird species diversity</a:t>
            </a:r>
          </a:p>
        </p:txBody>
      </p:sp>
      <p:sp>
        <p:nvSpPr>
          <p:cNvPr id="14" name="TextBox 13">
            <a:extLst>
              <a:ext uri="{FF2B5EF4-FFF2-40B4-BE49-F238E27FC236}">
                <a16:creationId xmlns:a16="http://schemas.microsoft.com/office/drawing/2014/main" id="{647FEF9D-E072-9FC8-B635-D9C1E9DD52DA}"/>
              </a:ext>
            </a:extLst>
          </p:cNvPr>
          <p:cNvSpPr txBox="1"/>
          <p:nvPr/>
        </p:nvSpPr>
        <p:spPr>
          <a:xfrm>
            <a:off x="8467937" y="6429222"/>
            <a:ext cx="3055324" cy="461665"/>
          </a:xfrm>
          <a:prstGeom prst="rect">
            <a:avLst/>
          </a:prstGeom>
          <a:noFill/>
        </p:spPr>
        <p:txBody>
          <a:bodyPr wrap="none" rtlCol="0">
            <a:spAutoFit/>
          </a:bodyPr>
          <a:lstStyle/>
          <a:p>
            <a:r>
              <a:rPr lang="en-GB" sz="2400" dirty="0"/>
              <a:t>Foliage height diversity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6145080" cy="369332"/>
          </a:xfrm>
          <a:prstGeom prst="rect">
            <a:avLst/>
          </a:prstGeom>
          <a:noFill/>
        </p:spPr>
        <p:txBody>
          <a:bodyPr wrap="none" rtlCol="0">
            <a:spAutoFit/>
          </a:bodyPr>
          <a:lstStyle/>
          <a:p>
            <a:r>
              <a:rPr lang="en-US" dirty="0"/>
              <a:t>MacArthur 1958 </a:t>
            </a:r>
            <a:r>
              <a:rPr lang="en-US" i="1" dirty="0"/>
              <a:t>Ecology; </a:t>
            </a:r>
            <a:r>
              <a:rPr lang="en-US" dirty="0"/>
              <a:t>MacArthur &amp; MacArthur 1961 </a:t>
            </a:r>
            <a:r>
              <a:rPr lang="en-US" i="1" dirty="0"/>
              <a:t>Ecology</a:t>
            </a:r>
            <a:endParaRPr lang="en-US" dirty="0"/>
          </a:p>
        </p:txBody>
      </p:sp>
    </p:spTree>
    <p:extLst>
      <p:ext uri="{BB962C8B-B14F-4D97-AF65-F5344CB8AC3E}">
        <p14:creationId xmlns:p14="http://schemas.microsoft.com/office/powerpoint/2010/main" val="4187073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4536178" cy="523220"/>
          </a:xfrm>
          <a:prstGeom prst="rect">
            <a:avLst/>
          </a:prstGeom>
          <a:noFill/>
        </p:spPr>
        <p:txBody>
          <a:bodyPr wrap="none" rtlCol="0">
            <a:spAutoFit/>
          </a:bodyPr>
          <a:lstStyle/>
          <a:p>
            <a:r>
              <a:rPr lang="en-GB" sz="2800" dirty="0"/>
              <a:t>Ecosystem goods and services</a:t>
            </a:r>
          </a:p>
        </p:txBody>
      </p:sp>
      <p:pic>
        <p:nvPicPr>
          <p:cNvPr id="5" name="Picture 4">
            <a:extLst>
              <a:ext uri="{FF2B5EF4-FFF2-40B4-BE49-F238E27FC236}">
                <a16:creationId xmlns:a16="http://schemas.microsoft.com/office/drawing/2014/main" id="{6DC3BD7B-9717-E130-1BAD-8FBEF99F5087}"/>
              </a:ext>
            </a:extLst>
          </p:cNvPr>
          <p:cNvPicPr>
            <a:picLocks noChangeAspect="1"/>
          </p:cNvPicPr>
          <p:nvPr/>
        </p:nvPicPr>
        <p:blipFill>
          <a:blip r:embed="rId2"/>
          <a:stretch>
            <a:fillRect/>
          </a:stretch>
        </p:blipFill>
        <p:spPr>
          <a:xfrm>
            <a:off x="2209800" y="1449429"/>
            <a:ext cx="7772400" cy="5074254"/>
          </a:xfrm>
          <a:prstGeom prst="rect">
            <a:avLst/>
          </a:prstGeom>
        </p:spPr>
      </p:pic>
      <p:sp>
        <p:nvSpPr>
          <p:cNvPr id="6" name="TextBox 5">
            <a:extLst>
              <a:ext uri="{FF2B5EF4-FFF2-40B4-BE49-F238E27FC236}">
                <a16:creationId xmlns:a16="http://schemas.microsoft.com/office/drawing/2014/main" id="{F2BC352E-19D3-FB71-27B0-F67457658918}"/>
              </a:ext>
            </a:extLst>
          </p:cNvPr>
          <p:cNvSpPr txBox="1"/>
          <p:nvPr/>
        </p:nvSpPr>
        <p:spPr>
          <a:xfrm>
            <a:off x="8027142"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2386337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7842468" cy="523220"/>
          </a:xfrm>
          <a:prstGeom prst="rect">
            <a:avLst/>
          </a:prstGeom>
          <a:noFill/>
        </p:spPr>
        <p:txBody>
          <a:bodyPr wrap="none" rtlCol="0">
            <a:spAutoFit/>
          </a:bodyPr>
          <a:lstStyle/>
          <a:p>
            <a:r>
              <a:rPr lang="en-GB" sz="2800" dirty="0"/>
              <a:t>Biodiversity and ecosystem functioning (BEF): theory</a:t>
            </a:r>
          </a:p>
        </p:txBody>
      </p:sp>
      <p:pic>
        <p:nvPicPr>
          <p:cNvPr id="7" name="Picture 6">
            <a:extLst>
              <a:ext uri="{FF2B5EF4-FFF2-40B4-BE49-F238E27FC236}">
                <a16:creationId xmlns:a16="http://schemas.microsoft.com/office/drawing/2014/main" id="{76A499F4-A35C-06B3-63C2-A52DA1A4EA8A}"/>
              </a:ext>
            </a:extLst>
          </p:cNvPr>
          <p:cNvPicPr>
            <a:picLocks noChangeAspect="1"/>
          </p:cNvPicPr>
          <p:nvPr/>
        </p:nvPicPr>
        <p:blipFill>
          <a:blip r:embed="rId2"/>
          <a:stretch>
            <a:fillRect/>
          </a:stretch>
        </p:blipFill>
        <p:spPr>
          <a:xfrm>
            <a:off x="349397" y="1346891"/>
            <a:ext cx="3868725" cy="5511109"/>
          </a:xfrm>
          <a:prstGeom prst="rect">
            <a:avLst/>
          </a:prstGeom>
        </p:spPr>
      </p:pic>
      <p:sp>
        <p:nvSpPr>
          <p:cNvPr id="8" name="TextBox 7">
            <a:extLst>
              <a:ext uri="{FF2B5EF4-FFF2-40B4-BE49-F238E27FC236}">
                <a16:creationId xmlns:a16="http://schemas.microsoft.com/office/drawing/2014/main" id="{6EF5BE69-E13B-9909-EDAA-2BCBEB267739}"/>
              </a:ext>
            </a:extLst>
          </p:cNvPr>
          <p:cNvSpPr txBox="1"/>
          <p:nvPr/>
        </p:nvSpPr>
        <p:spPr>
          <a:xfrm>
            <a:off x="8239797" y="6507831"/>
            <a:ext cx="3925177" cy="369332"/>
          </a:xfrm>
          <a:prstGeom prst="rect">
            <a:avLst/>
          </a:prstGeom>
          <a:noFill/>
        </p:spPr>
        <p:txBody>
          <a:bodyPr wrap="none" rtlCol="0">
            <a:spAutoFit/>
          </a:bodyPr>
          <a:lstStyle/>
          <a:p>
            <a:r>
              <a:rPr lang="en-US" dirty="0"/>
              <a:t>Tilman 1997 </a:t>
            </a:r>
            <a:r>
              <a:rPr lang="en-US" i="1" dirty="0"/>
              <a:t>OIKOS</a:t>
            </a:r>
            <a:r>
              <a:rPr lang="en-US" dirty="0"/>
              <a:t>; </a:t>
            </a:r>
            <a:r>
              <a:rPr lang="en-US" dirty="0" err="1"/>
              <a:t>Loreau</a:t>
            </a:r>
            <a:r>
              <a:rPr lang="en-US" dirty="0"/>
              <a:t> 2000 </a:t>
            </a:r>
            <a:r>
              <a:rPr lang="en-US" i="1" dirty="0"/>
              <a:t>OIKOS</a:t>
            </a:r>
            <a:r>
              <a:rPr lang="en-US" dirty="0"/>
              <a:t> </a:t>
            </a:r>
          </a:p>
        </p:txBody>
      </p:sp>
      <p:sp>
        <p:nvSpPr>
          <p:cNvPr id="9" name="TextBox 8">
            <a:extLst>
              <a:ext uri="{FF2B5EF4-FFF2-40B4-BE49-F238E27FC236}">
                <a16:creationId xmlns:a16="http://schemas.microsoft.com/office/drawing/2014/main" id="{D97DFF92-E5ED-95CB-475C-E10D17563B73}"/>
              </a:ext>
            </a:extLst>
          </p:cNvPr>
          <p:cNvSpPr txBox="1"/>
          <p:nvPr/>
        </p:nvSpPr>
        <p:spPr>
          <a:xfrm>
            <a:off x="2542741" y="2906376"/>
            <a:ext cx="3654142" cy="369332"/>
          </a:xfrm>
          <a:prstGeom prst="rect">
            <a:avLst/>
          </a:prstGeom>
          <a:solidFill>
            <a:schemeClr val="bg1"/>
          </a:solidFill>
        </p:spPr>
        <p:txBody>
          <a:bodyPr wrap="none" rtlCol="0">
            <a:spAutoFit/>
          </a:bodyPr>
          <a:lstStyle/>
          <a:p>
            <a:r>
              <a:rPr lang="en-GB" dirty="0"/>
              <a:t>Selection effect for dominant species</a:t>
            </a:r>
          </a:p>
        </p:txBody>
      </p:sp>
      <p:sp>
        <p:nvSpPr>
          <p:cNvPr id="10" name="TextBox 9">
            <a:extLst>
              <a:ext uri="{FF2B5EF4-FFF2-40B4-BE49-F238E27FC236}">
                <a16:creationId xmlns:a16="http://schemas.microsoft.com/office/drawing/2014/main" id="{D83754C0-0BEA-D593-A754-CE9A28E5DF7A}"/>
              </a:ext>
            </a:extLst>
          </p:cNvPr>
          <p:cNvSpPr txBox="1"/>
          <p:nvPr/>
        </p:nvSpPr>
        <p:spPr>
          <a:xfrm>
            <a:off x="2542741" y="5759445"/>
            <a:ext cx="1822807" cy="369332"/>
          </a:xfrm>
          <a:prstGeom prst="rect">
            <a:avLst/>
          </a:prstGeom>
          <a:solidFill>
            <a:schemeClr val="bg1"/>
          </a:solidFill>
        </p:spPr>
        <p:txBody>
          <a:bodyPr wrap="none" rtlCol="0">
            <a:spAutoFit/>
          </a:bodyPr>
          <a:lstStyle/>
          <a:p>
            <a:r>
              <a:rPr lang="en-GB" dirty="0"/>
              <a:t>Complementarity</a:t>
            </a:r>
          </a:p>
        </p:txBody>
      </p:sp>
    </p:spTree>
    <p:extLst>
      <p:ext uri="{BB962C8B-B14F-4D97-AF65-F5344CB8AC3E}">
        <p14:creationId xmlns:p14="http://schemas.microsoft.com/office/powerpoint/2010/main" val="1418750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3" name="Picture 2">
            <a:extLst>
              <a:ext uri="{FF2B5EF4-FFF2-40B4-BE49-F238E27FC236}">
                <a16:creationId xmlns:a16="http://schemas.microsoft.com/office/drawing/2014/main" id="{2C6DEB83-77F7-6530-C631-44A8D5C552B4}"/>
              </a:ext>
            </a:extLst>
          </p:cNvPr>
          <p:cNvPicPr>
            <a:picLocks noChangeAspect="1"/>
          </p:cNvPicPr>
          <p:nvPr/>
        </p:nvPicPr>
        <p:blipFill>
          <a:blip r:embed="rId2"/>
          <a:stretch>
            <a:fillRect/>
          </a:stretch>
        </p:blipFill>
        <p:spPr>
          <a:xfrm>
            <a:off x="7016582" y="1329832"/>
            <a:ext cx="4762500" cy="3981450"/>
          </a:xfrm>
          <a:prstGeom prst="rect">
            <a:avLst/>
          </a:prstGeom>
        </p:spPr>
      </p:pic>
      <p:pic>
        <p:nvPicPr>
          <p:cNvPr id="7" name="Picture 6">
            <a:extLst>
              <a:ext uri="{FF2B5EF4-FFF2-40B4-BE49-F238E27FC236}">
                <a16:creationId xmlns:a16="http://schemas.microsoft.com/office/drawing/2014/main" id="{D20CD5D2-06F3-F8E2-BBFE-A8E814EDD310}"/>
              </a:ext>
            </a:extLst>
          </p:cNvPr>
          <p:cNvPicPr>
            <a:picLocks noChangeAspect="1"/>
          </p:cNvPicPr>
          <p:nvPr/>
        </p:nvPicPr>
        <p:blipFill rotWithShape="1">
          <a:blip r:embed="rId3"/>
          <a:srcRect b="6116"/>
          <a:stretch/>
        </p:blipFill>
        <p:spPr>
          <a:xfrm>
            <a:off x="110183" y="1793495"/>
            <a:ext cx="7772400" cy="3981450"/>
          </a:xfrm>
          <a:prstGeom prst="rect">
            <a:avLst/>
          </a:prstGeom>
        </p:spPr>
      </p:pic>
      <p:pic>
        <p:nvPicPr>
          <p:cNvPr id="5" name="Picture 4">
            <a:extLst>
              <a:ext uri="{FF2B5EF4-FFF2-40B4-BE49-F238E27FC236}">
                <a16:creationId xmlns:a16="http://schemas.microsoft.com/office/drawing/2014/main" id="{F926F3C5-C479-7731-78C4-578CC3E825FB}"/>
              </a:ext>
            </a:extLst>
          </p:cNvPr>
          <p:cNvPicPr>
            <a:picLocks noChangeAspect="1"/>
          </p:cNvPicPr>
          <p:nvPr/>
        </p:nvPicPr>
        <p:blipFill>
          <a:blip r:embed="rId4"/>
          <a:stretch>
            <a:fillRect/>
          </a:stretch>
        </p:blipFill>
        <p:spPr>
          <a:xfrm>
            <a:off x="4058989" y="3859634"/>
            <a:ext cx="4418389" cy="2967093"/>
          </a:xfrm>
          <a:prstGeom prst="rect">
            <a:avLst/>
          </a:prstGeom>
        </p:spPr>
      </p:pic>
      <p:sp>
        <p:nvSpPr>
          <p:cNvPr id="8" name="TextBox 7">
            <a:extLst>
              <a:ext uri="{FF2B5EF4-FFF2-40B4-BE49-F238E27FC236}">
                <a16:creationId xmlns:a16="http://schemas.microsoft.com/office/drawing/2014/main" id="{1290E835-D877-0115-870D-E93B4EAC79C8}"/>
              </a:ext>
            </a:extLst>
          </p:cNvPr>
          <p:cNvSpPr txBox="1"/>
          <p:nvPr/>
        </p:nvSpPr>
        <p:spPr>
          <a:xfrm>
            <a:off x="1537129" y="5721781"/>
            <a:ext cx="1534394" cy="338554"/>
          </a:xfrm>
          <a:prstGeom prst="rect">
            <a:avLst/>
          </a:prstGeom>
          <a:noFill/>
        </p:spPr>
        <p:txBody>
          <a:bodyPr wrap="none" rtlCol="0">
            <a:spAutoFit/>
          </a:bodyPr>
          <a:lstStyle/>
          <a:p>
            <a:r>
              <a:rPr lang="en-GB" sz="1600" dirty="0">
                <a:latin typeface="+mj-lt"/>
              </a:rPr>
              <a:t>Species richness</a:t>
            </a:r>
          </a:p>
        </p:txBody>
      </p:sp>
      <p:sp>
        <p:nvSpPr>
          <p:cNvPr id="9" name="TextBox 8">
            <a:extLst>
              <a:ext uri="{FF2B5EF4-FFF2-40B4-BE49-F238E27FC236}">
                <a16:creationId xmlns:a16="http://schemas.microsoft.com/office/drawing/2014/main" id="{B13318CE-4868-1908-6B28-CF2053EAAC60}"/>
              </a:ext>
            </a:extLst>
          </p:cNvPr>
          <p:cNvSpPr txBox="1"/>
          <p:nvPr/>
        </p:nvSpPr>
        <p:spPr>
          <a:xfrm>
            <a:off x="0"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169042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103" y="121755"/>
            <a:ext cx="11277599" cy="6343649"/>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765" y="121755"/>
            <a:ext cx="3852531" cy="288897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4156" y="2632358"/>
            <a:ext cx="3617843" cy="4225641"/>
          </a:xfrm>
          <a:prstGeom prst="rect">
            <a:avLst/>
          </a:prstGeom>
        </p:spPr>
      </p:pic>
    </p:spTree>
    <p:extLst>
      <p:ext uri="{BB962C8B-B14F-4D97-AF65-F5344CB8AC3E}">
        <p14:creationId xmlns:p14="http://schemas.microsoft.com/office/powerpoint/2010/main" val="981632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spTree>
    <p:extLst>
      <p:ext uri="{BB962C8B-B14F-4D97-AF65-F5344CB8AC3E}">
        <p14:creationId xmlns:p14="http://schemas.microsoft.com/office/powerpoint/2010/main" val="467436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pic>
        <p:nvPicPr>
          <p:cNvPr id="15" name="Picture 14">
            <a:extLst>
              <a:ext uri="{FF2B5EF4-FFF2-40B4-BE49-F238E27FC236}">
                <a16:creationId xmlns:a16="http://schemas.microsoft.com/office/drawing/2014/main" id="{30465CE7-79B1-83B7-FBFC-2ABBECDAB416}"/>
              </a:ext>
            </a:extLst>
          </p:cNvPr>
          <p:cNvPicPr>
            <a:picLocks noChangeAspect="1"/>
          </p:cNvPicPr>
          <p:nvPr/>
        </p:nvPicPr>
        <p:blipFill rotWithShape="1">
          <a:blip r:embed="rId4"/>
          <a:srcRect l="6481" t="1237" r="2181" b="45581"/>
          <a:stretch/>
        </p:blipFill>
        <p:spPr>
          <a:xfrm>
            <a:off x="6447994" y="2070596"/>
            <a:ext cx="4898912" cy="4308821"/>
          </a:xfrm>
          <a:prstGeom prst="rect">
            <a:avLst/>
          </a:prstGeom>
        </p:spPr>
      </p:pic>
      <p:sp>
        <p:nvSpPr>
          <p:cNvPr id="16" name="TextBox 15">
            <a:extLst>
              <a:ext uri="{FF2B5EF4-FFF2-40B4-BE49-F238E27FC236}">
                <a16:creationId xmlns:a16="http://schemas.microsoft.com/office/drawing/2014/main" id="{48C46877-9844-75D1-628E-53956303DEF4}"/>
              </a:ext>
            </a:extLst>
          </p:cNvPr>
          <p:cNvSpPr txBox="1"/>
          <p:nvPr/>
        </p:nvSpPr>
        <p:spPr>
          <a:xfrm>
            <a:off x="8950920" y="6488668"/>
            <a:ext cx="3241080" cy="369332"/>
          </a:xfrm>
          <a:prstGeom prst="rect">
            <a:avLst/>
          </a:prstGeom>
          <a:noFill/>
        </p:spPr>
        <p:txBody>
          <a:bodyPr wrap="none" rtlCol="0">
            <a:spAutoFit/>
          </a:bodyPr>
          <a:lstStyle/>
          <a:p>
            <a:r>
              <a:rPr lang="en-GB" dirty="0" err="1"/>
              <a:t>Brandl</a:t>
            </a:r>
            <a:r>
              <a:rPr lang="en-GB" dirty="0"/>
              <a:t> </a:t>
            </a:r>
            <a:r>
              <a:rPr lang="en-GB" i="1" dirty="0"/>
              <a:t>et al. </a:t>
            </a:r>
            <a:r>
              <a:rPr lang="en-GB" dirty="0"/>
              <a:t>2019 </a:t>
            </a:r>
            <a:r>
              <a:rPr lang="en-GB" i="1" dirty="0"/>
              <a:t>Front </a:t>
            </a:r>
            <a:r>
              <a:rPr lang="en-GB" i="1" dirty="0" err="1"/>
              <a:t>Ecol</a:t>
            </a:r>
            <a:r>
              <a:rPr lang="en-GB" i="1" dirty="0"/>
              <a:t> </a:t>
            </a:r>
            <a:r>
              <a:rPr lang="en-GB" i="1" dirty="0" err="1"/>
              <a:t>Evol</a:t>
            </a:r>
            <a:endParaRPr lang="en-GB" i="1" dirty="0"/>
          </a:p>
        </p:txBody>
      </p:sp>
    </p:spTree>
    <p:extLst>
      <p:ext uri="{BB962C8B-B14F-4D97-AF65-F5344CB8AC3E}">
        <p14:creationId xmlns:p14="http://schemas.microsoft.com/office/powerpoint/2010/main" val="306990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393981C7-2FE9-8B32-738F-BD87238847A7}"/>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1613882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pic>
        <p:nvPicPr>
          <p:cNvPr id="8" name="Picture 7">
            <a:extLst>
              <a:ext uri="{FF2B5EF4-FFF2-40B4-BE49-F238E27FC236}">
                <a16:creationId xmlns:a16="http://schemas.microsoft.com/office/drawing/2014/main" id="{8BF3ADA7-2E8C-7384-3C31-1519DA11B4F7}"/>
              </a:ext>
            </a:extLst>
          </p:cNvPr>
          <p:cNvPicPr>
            <a:picLocks noChangeAspect="1"/>
          </p:cNvPicPr>
          <p:nvPr/>
        </p:nvPicPr>
        <p:blipFill>
          <a:blip r:embed="rId2"/>
          <a:stretch>
            <a:fillRect/>
          </a:stretch>
        </p:blipFill>
        <p:spPr>
          <a:xfrm>
            <a:off x="5733535" y="329230"/>
            <a:ext cx="4740876" cy="6701046"/>
          </a:xfrm>
          <a:prstGeom prst="rect">
            <a:avLst/>
          </a:prstGeom>
        </p:spPr>
      </p:pic>
      <p:sp>
        <p:nvSpPr>
          <p:cNvPr id="2" name="TextBox 1">
            <a:extLst>
              <a:ext uri="{FF2B5EF4-FFF2-40B4-BE49-F238E27FC236}">
                <a16:creationId xmlns:a16="http://schemas.microsoft.com/office/drawing/2014/main" id="{EAF56FBE-A4FA-E801-607B-833B362E1AC3}"/>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sp>
        <p:nvSpPr>
          <p:cNvPr id="5" name="TextBox 4">
            <a:extLst>
              <a:ext uri="{FF2B5EF4-FFF2-40B4-BE49-F238E27FC236}">
                <a16:creationId xmlns:a16="http://schemas.microsoft.com/office/drawing/2014/main" id="{A0CC77D5-C104-5C01-7BA5-0AAA4117B0BC}"/>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414075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9" name="TextBox 8">
            <a:extLst>
              <a:ext uri="{FF2B5EF4-FFF2-40B4-BE49-F238E27FC236}">
                <a16:creationId xmlns:a16="http://schemas.microsoft.com/office/drawing/2014/main" id="{A9FB8565-E26C-CE73-BD9E-41BF5A2419A7}"/>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pic>
        <p:nvPicPr>
          <p:cNvPr id="11" name="Picture 10">
            <a:extLst>
              <a:ext uri="{FF2B5EF4-FFF2-40B4-BE49-F238E27FC236}">
                <a16:creationId xmlns:a16="http://schemas.microsoft.com/office/drawing/2014/main" id="{4ED46773-FFB9-EF6D-1969-5D918E697D34}"/>
              </a:ext>
            </a:extLst>
          </p:cNvPr>
          <p:cNvPicPr>
            <a:picLocks noChangeAspect="1"/>
          </p:cNvPicPr>
          <p:nvPr/>
        </p:nvPicPr>
        <p:blipFill rotWithShape="1">
          <a:blip r:embed="rId2"/>
          <a:srcRect l="954" t="2337" r="3975" b="3103"/>
          <a:stretch/>
        </p:blipFill>
        <p:spPr>
          <a:xfrm>
            <a:off x="184266" y="1375721"/>
            <a:ext cx="11870131" cy="4902881"/>
          </a:xfrm>
          <a:prstGeom prst="rect">
            <a:avLst/>
          </a:prstGeom>
        </p:spPr>
      </p:pic>
      <p:sp>
        <p:nvSpPr>
          <p:cNvPr id="2" name="TextBox 1">
            <a:extLst>
              <a:ext uri="{FF2B5EF4-FFF2-40B4-BE49-F238E27FC236}">
                <a16:creationId xmlns:a16="http://schemas.microsoft.com/office/drawing/2014/main" id="{FC1E97BC-2C1F-5847-AEEF-391B43206BBA}"/>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37308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161BAE-B9F7-8035-72F7-E62A0D1B0E7E}"/>
              </a:ext>
            </a:extLst>
          </p:cNvPr>
          <p:cNvSpPr txBox="1"/>
          <p:nvPr/>
        </p:nvSpPr>
        <p:spPr>
          <a:xfrm>
            <a:off x="6858000" y="4782065"/>
            <a:ext cx="2842830" cy="369332"/>
          </a:xfrm>
          <a:prstGeom prst="rect">
            <a:avLst/>
          </a:prstGeom>
          <a:noFill/>
        </p:spPr>
        <p:txBody>
          <a:bodyPr wrap="none" rtlCol="0">
            <a:spAutoFit/>
          </a:bodyPr>
          <a:lstStyle/>
          <a:p>
            <a:r>
              <a:rPr lang="en-GB" dirty="0"/>
              <a:t>Schmidt et al 2023 Cons </a:t>
            </a:r>
            <a:r>
              <a:rPr lang="en-GB" dirty="0" err="1"/>
              <a:t>Biol</a:t>
            </a:r>
            <a:endParaRPr lang="en-GB" dirty="0"/>
          </a:p>
        </p:txBody>
      </p:sp>
      <p:sp>
        <p:nvSpPr>
          <p:cNvPr id="5" name="TextBox 4">
            <a:extLst>
              <a:ext uri="{FF2B5EF4-FFF2-40B4-BE49-F238E27FC236}">
                <a16:creationId xmlns:a16="http://schemas.microsoft.com/office/drawing/2014/main" id="{88D2ACCB-F7D1-621A-9D57-5AF81243527A}"/>
              </a:ext>
            </a:extLst>
          </p:cNvPr>
          <p:cNvSpPr txBox="1"/>
          <p:nvPr/>
        </p:nvSpPr>
        <p:spPr>
          <a:xfrm>
            <a:off x="4510216" y="3089189"/>
            <a:ext cx="2323457" cy="369332"/>
          </a:xfrm>
          <a:prstGeom prst="rect">
            <a:avLst/>
          </a:prstGeom>
          <a:noFill/>
        </p:spPr>
        <p:txBody>
          <a:bodyPr wrap="none" rtlCol="0">
            <a:spAutoFit/>
          </a:bodyPr>
          <a:lstStyle/>
          <a:p>
            <a:r>
              <a:rPr lang="en-GB" dirty="0"/>
              <a:t>Diaz et al </a:t>
            </a:r>
            <a:r>
              <a:rPr lang="en-GB"/>
              <a:t>2019 Science</a:t>
            </a:r>
            <a:endParaRPr lang="en-GB" dirty="0"/>
          </a:p>
        </p:txBody>
      </p:sp>
      <p:pic>
        <p:nvPicPr>
          <p:cNvPr id="8" name="Picture 7">
            <a:extLst>
              <a:ext uri="{FF2B5EF4-FFF2-40B4-BE49-F238E27FC236}">
                <a16:creationId xmlns:a16="http://schemas.microsoft.com/office/drawing/2014/main" id="{9310A277-847A-BEF8-C698-73081F1B6A9F}"/>
              </a:ext>
            </a:extLst>
          </p:cNvPr>
          <p:cNvPicPr>
            <a:picLocks noChangeAspect="1"/>
          </p:cNvPicPr>
          <p:nvPr/>
        </p:nvPicPr>
        <p:blipFill>
          <a:blip r:embed="rId2"/>
          <a:stretch>
            <a:fillRect/>
          </a:stretch>
        </p:blipFill>
        <p:spPr>
          <a:xfrm>
            <a:off x="308788" y="696869"/>
            <a:ext cx="7772400" cy="2833979"/>
          </a:xfrm>
          <a:prstGeom prst="rect">
            <a:avLst/>
          </a:prstGeom>
        </p:spPr>
      </p:pic>
      <p:pic>
        <p:nvPicPr>
          <p:cNvPr id="6" name="Picture 5">
            <a:extLst>
              <a:ext uri="{FF2B5EF4-FFF2-40B4-BE49-F238E27FC236}">
                <a16:creationId xmlns:a16="http://schemas.microsoft.com/office/drawing/2014/main" id="{A71AEC46-37C1-96A1-E784-487C4B194D29}"/>
              </a:ext>
            </a:extLst>
          </p:cNvPr>
          <p:cNvPicPr>
            <a:picLocks noChangeAspect="1"/>
          </p:cNvPicPr>
          <p:nvPr/>
        </p:nvPicPr>
        <p:blipFill>
          <a:blip r:embed="rId3"/>
          <a:stretch>
            <a:fillRect/>
          </a:stretch>
        </p:blipFill>
        <p:spPr>
          <a:xfrm>
            <a:off x="3647487" y="3285458"/>
            <a:ext cx="8501912" cy="3349548"/>
          </a:xfrm>
          <a:prstGeom prst="rect">
            <a:avLst/>
          </a:prstGeom>
        </p:spPr>
      </p:pic>
      <p:sp>
        <p:nvSpPr>
          <p:cNvPr id="9" name="TextBox 8">
            <a:extLst>
              <a:ext uri="{FF2B5EF4-FFF2-40B4-BE49-F238E27FC236}">
                <a16:creationId xmlns:a16="http://schemas.microsoft.com/office/drawing/2014/main" id="{15952427-774A-D36F-E91C-27B098B7A268}"/>
              </a:ext>
            </a:extLst>
          </p:cNvPr>
          <p:cNvSpPr txBox="1"/>
          <p:nvPr/>
        </p:nvSpPr>
        <p:spPr>
          <a:xfrm>
            <a:off x="0" y="6514138"/>
            <a:ext cx="2365263" cy="369332"/>
          </a:xfrm>
          <a:prstGeom prst="rect">
            <a:avLst/>
          </a:prstGeom>
          <a:noFill/>
        </p:spPr>
        <p:txBody>
          <a:bodyPr wrap="none" rtlCol="0">
            <a:spAutoFit/>
          </a:bodyPr>
          <a:lstStyle/>
          <a:p>
            <a:r>
              <a:rPr lang="en-GB" dirty="0"/>
              <a:t>Diaz </a:t>
            </a:r>
            <a:r>
              <a:rPr lang="en-GB" i="1" dirty="0"/>
              <a:t>et al. </a:t>
            </a:r>
            <a:r>
              <a:rPr lang="en-GB" dirty="0"/>
              <a:t>2019 </a:t>
            </a:r>
            <a:r>
              <a:rPr lang="en-GB" i="1" dirty="0"/>
              <a:t>Science</a:t>
            </a:r>
            <a:endParaRPr lang="en-GB" dirty="0"/>
          </a:p>
        </p:txBody>
      </p:sp>
      <p:sp>
        <p:nvSpPr>
          <p:cNvPr id="10" name="TextBox 9">
            <a:extLst>
              <a:ext uri="{FF2B5EF4-FFF2-40B4-BE49-F238E27FC236}">
                <a16:creationId xmlns:a16="http://schemas.microsoft.com/office/drawing/2014/main" id="{86981AFC-F7AD-7FCD-4043-7185DE6FB337}"/>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1097049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5346586" cy="1202126"/>
            <a:chOff x="1528189" y="-143505"/>
            <a:chExt cx="5346586" cy="1331411"/>
          </a:xfrm>
        </p:grpSpPr>
        <p:sp>
          <p:nvSpPr>
            <p:cNvPr id="12" name="Rectangle 11">
              <a:extLst>
                <a:ext uri="{FF2B5EF4-FFF2-40B4-BE49-F238E27FC236}">
                  <a16:creationId xmlns:a16="http://schemas.microsoft.com/office/drawing/2014/main" id="{4E03A272-2385-AB71-6C7A-D99529C791D9}"/>
                </a:ext>
              </a:extLst>
            </p:cNvPr>
            <p:cNvSpPr/>
            <p:nvPr/>
          </p:nvSpPr>
          <p:spPr>
            <a:xfrm>
              <a:off x="1528189" y="659546"/>
              <a:ext cx="1764217" cy="528360"/>
            </a:xfrm>
            <a:prstGeom prst="rect">
              <a:avLst/>
            </a:prstGeom>
          </p:spPr>
          <p:txBody>
            <a:bodyPr wrap="square">
              <a:spAutoFit/>
            </a:bodyPr>
            <a:lstStyle/>
            <a:p>
              <a:r>
                <a:rPr lang="en-AU" sz="2500" dirty="0"/>
                <a:t>Global scale</a:t>
              </a:r>
            </a:p>
          </p:txBody>
        </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57036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6495705" cy="1202126"/>
            <a:chOff x="1528189" y="-143505"/>
            <a:chExt cx="6495705" cy="133141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528189" y="659546"/>
              <a:ext cx="6495705" cy="528360"/>
              <a:chOff x="1528189" y="455672"/>
              <a:chExt cx="6495705" cy="528360"/>
            </a:xfrm>
          </p:grpSpPr>
          <p:sp>
            <p:nvSpPr>
              <p:cNvPr id="12" name="Rectangle 11">
                <a:extLst>
                  <a:ext uri="{FF2B5EF4-FFF2-40B4-BE49-F238E27FC236}">
                    <a16:creationId xmlns:a16="http://schemas.microsoft.com/office/drawing/2014/main" id="{4E03A272-2385-AB71-6C7A-D99529C791D9}"/>
                  </a:ext>
                </a:extLst>
              </p:cNvPr>
              <p:cNvSpPr/>
              <p:nvPr/>
            </p:nvSpPr>
            <p:spPr>
              <a:xfrm>
                <a:off x="1528189" y="455672"/>
                <a:ext cx="1441137" cy="477054"/>
              </a:xfrm>
              <a:prstGeom prst="rect">
                <a:avLst/>
              </a:prstGeom>
            </p:spPr>
            <p:txBody>
              <a:bodyPr wrap="square">
                <a:spAutoFit/>
              </a:bodyPr>
              <a:lstStyle/>
              <a:p>
                <a:r>
                  <a:rPr lang="en-AU" sz="2500" dirty="0"/>
                  <a:t>Global</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15636"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15" name="Rectangle 14">
            <a:extLst>
              <a:ext uri="{FF2B5EF4-FFF2-40B4-BE49-F238E27FC236}">
                <a16:creationId xmlns:a16="http://schemas.microsoft.com/office/drawing/2014/main" id="{FC40E689-4F48-2725-908E-89281EE3281F}"/>
              </a:ext>
            </a:extLst>
          </p:cNvPr>
          <p:cNvSpPr/>
          <p:nvPr/>
        </p:nvSpPr>
        <p:spPr>
          <a:xfrm>
            <a:off x="3031067" y="2668954"/>
            <a:ext cx="1764217" cy="477054"/>
          </a:xfrm>
          <a:prstGeom prst="rect">
            <a:avLst/>
          </a:prstGeom>
        </p:spPr>
        <p:txBody>
          <a:bodyPr wrap="square">
            <a:spAutoFit/>
          </a:bodyPr>
          <a:lstStyle/>
          <a:p>
            <a:r>
              <a:rPr lang="en-AU" sz="2500" dirty="0"/>
              <a:t>Global scale</a:t>
            </a:r>
          </a:p>
        </p:txBody>
      </p:sp>
    </p:spTree>
    <p:extLst>
      <p:ext uri="{BB962C8B-B14F-4D97-AF65-F5344CB8AC3E}">
        <p14:creationId xmlns:p14="http://schemas.microsoft.com/office/powerpoint/2010/main" val="327141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2953575" y="1943882"/>
            <a:ext cx="6562565" cy="2181101"/>
            <a:chOff x="1450697" y="-143505"/>
            <a:chExt cx="6562565" cy="241567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450697" y="481390"/>
              <a:ext cx="6562565" cy="1790776"/>
              <a:chOff x="1450697" y="277516"/>
              <a:chExt cx="6562565" cy="1790776"/>
            </a:xfrm>
          </p:grpSpPr>
          <p:pic>
            <p:nvPicPr>
              <p:cNvPr id="11" name="Picture 10">
                <a:extLst>
                  <a:ext uri="{FF2B5EF4-FFF2-40B4-BE49-F238E27FC236}">
                    <a16:creationId xmlns:a16="http://schemas.microsoft.com/office/drawing/2014/main" id="{4A442F37-BA67-1E67-3A1A-AF26F9C011C6}"/>
                  </a:ext>
                </a:extLst>
              </p:cNvPr>
              <p:cNvPicPr>
                <a:picLocks noChangeAspect="1"/>
              </p:cNvPicPr>
              <p:nvPr/>
            </p:nvPicPr>
            <p:blipFill rotWithShape="1">
              <a:blip r:embed="rId8"/>
              <a:srcRect t="17782" b="27881"/>
              <a:stretch/>
            </p:blipFill>
            <p:spPr>
              <a:xfrm>
                <a:off x="1450697" y="277516"/>
                <a:ext cx="6284851" cy="1790776"/>
              </a:xfrm>
              <a:prstGeom prst="rect">
                <a:avLst/>
              </a:prstGeom>
            </p:spPr>
          </p:pic>
          <p:sp>
            <p:nvSpPr>
              <p:cNvPr id="12" name="Rectangle 11">
                <a:extLst>
                  <a:ext uri="{FF2B5EF4-FFF2-40B4-BE49-F238E27FC236}">
                    <a16:creationId xmlns:a16="http://schemas.microsoft.com/office/drawing/2014/main" id="{4E03A272-2385-AB71-6C7A-D99529C791D9}"/>
                  </a:ext>
                </a:extLst>
              </p:cNvPr>
              <p:cNvSpPr/>
              <p:nvPr/>
            </p:nvSpPr>
            <p:spPr>
              <a:xfrm>
                <a:off x="1528189" y="455672"/>
                <a:ext cx="1828012" cy="528360"/>
              </a:xfrm>
              <a:prstGeom prst="rect">
                <a:avLst/>
              </a:prstGeom>
            </p:spPr>
            <p:txBody>
              <a:bodyPr wrap="square">
                <a:spAutoFit/>
              </a:bodyPr>
              <a:lstStyle/>
              <a:p>
                <a:r>
                  <a:rPr lang="en-AU" sz="2500" dirty="0"/>
                  <a:t>Global scale</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05004"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3055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159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3522" y="781879"/>
            <a:ext cx="7033464" cy="523220"/>
          </a:xfrm>
          <a:prstGeom prst="rect">
            <a:avLst/>
          </a:prstGeom>
          <a:noFill/>
        </p:spPr>
        <p:txBody>
          <a:bodyPr wrap="none" rtlCol="0">
            <a:spAutoFit/>
          </a:bodyPr>
          <a:lstStyle/>
          <a:p>
            <a:r>
              <a:rPr lang="en-US" sz="2800" b="1" dirty="0"/>
              <a:t>Discussion of forest data: Site x species matrix</a:t>
            </a:r>
          </a:p>
        </p:txBody>
      </p:sp>
      <p:pic>
        <p:nvPicPr>
          <p:cNvPr id="3" name="Picture 2"/>
          <p:cNvPicPr>
            <a:picLocks noChangeAspect="1"/>
          </p:cNvPicPr>
          <p:nvPr/>
        </p:nvPicPr>
        <p:blipFill>
          <a:blip r:embed="rId2"/>
          <a:stretch>
            <a:fillRect/>
          </a:stretch>
        </p:blipFill>
        <p:spPr>
          <a:xfrm>
            <a:off x="4286458" y="2588728"/>
            <a:ext cx="6728804" cy="3494019"/>
          </a:xfrm>
          <a:prstGeom prst="rect">
            <a:avLst/>
          </a:prstGeom>
        </p:spPr>
      </p:pic>
    </p:spTree>
    <p:extLst>
      <p:ext uri="{BB962C8B-B14F-4D97-AF65-F5344CB8AC3E}">
        <p14:creationId xmlns:p14="http://schemas.microsoft.com/office/powerpoint/2010/main" val="347269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4" name="TextBox 3">
            <a:extLst>
              <a:ext uri="{FF2B5EF4-FFF2-40B4-BE49-F238E27FC236}">
                <a16:creationId xmlns:a16="http://schemas.microsoft.com/office/drawing/2014/main" id="{5012A26A-A6D1-39B1-96D4-0403395C59B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55385D79-24A3-E180-48AB-6592E4ED8EE5}"/>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078FC1E-B5C4-E71B-6593-C363261ED07F}"/>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09725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EC98E4C9-472B-338F-2FED-CA575E14B330}"/>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DD07C2F-A9F3-D5B9-659D-4D9130E1B65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pic>
        <p:nvPicPr>
          <p:cNvPr id="15" name="Picture 14">
            <a:extLst>
              <a:ext uri="{FF2B5EF4-FFF2-40B4-BE49-F238E27FC236}">
                <a16:creationId xmlns:a16="http://schemas.microsoft.com/office/drawing/2014/main" id="{8774A5BB-980D-0BD2-29C0-A838880E1DB4}"/>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12" name="Rectangle 11">
            <a:extLst>
              <a:ext uri="{FF2B5EF4-FFF2-40B4-BE49-F238E27FC236}">
                <a16:creationId xmlns:a16="http://schemas.microsoft.com/office/drawing/2014/main" id="{E48BA536-A831-0FD6-2A3D-F632C12C1379}"/>
              </a:ext>
            </a:extLst>
          </p:cNvPr>
          <p:cNvSpPr/>
          <p:nvPr/>
        </p:nvSpPr>
        <p:spPr>
          <a:xfrm>
            <a:off x="2945733" y="1673113"/>
            <a:ext cx="4891916" cy="40007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E89CE39-7B9A-E156-A7DF-87104CAF99B1}"/>
              </a:ext>
            </a:extLst>
          </p:cNvPr>
          <p:cNvPicPr>
            <a:picLocks noChangeAspect="1"/>
          </p:cNvPicPr>
          <p:nvPr/>
        </p:nvPicPr>
        <p:blipFill rotWithShape="1">
          <a:blip r:embed="rId2"/>
          <a:srcRect t="66002" r="35674"/>
          <a:stretch/>
        </p:blipFill>
        <p:spPr>
          <a:xfrm>
            <a:off x="6489602" y="1904080"/>
            <a:ext cx="5353354" cy="3049839"/>
          </a:xfrm>
          <a:prstGeom prst="rect">
            <a:avLst/>
          </a:prstGeom>
        </p:spPr>
      </p:pic>
      <p:sp>
        <p:nvSpPr>
          <p:cNvPr id="5" name="TextBox 4">
            <a:extLst>
              <a:ext uri="{FF2B5EF4-FFF2-40B4-BE49-F238E27FC236}">
                <a16:creationId xmlns:a16="http://schemas.microsoft.com/office/drawing/2014/main" id="{39681121-B5EB-D400-880B-A891D8CF5E7D}"/>
              </a:ext>
            </a:extLst>
          </p:cNvPr>
          <p:cNvSpPr txBox="1">
            <a:spLocks noChangeAspect="1"/>
          </p:cNvSpPr>
          <p:nvPr/>
        </p:nvSpPr>
        <p:spPr>
          <a:xfrm>
            <a:off x="6595559" y="4950591"/>
            <a:ext cx="4358161" cy="1446550"/>
          </a:xfrm>
          <a:prstGeom prst="rect">
            <a:avLst/>
          </a:prstGeom>
          <a:noFill/>
        </p:spPr>
        <p:txBody>
          <a:bodyPr wrap="square" rtlCol="0">
            <a:spAutoFit/>
          </a:bodyPr>
          <a:lstStyle/>
          <a:p>
            <a:r>
              <a:rPr lang="en-AU" sz="2200" b="1" dirty="0"/>
              <a:t>Future prediction</a:t>
            </a:r>
            <a:r>
              <a:rPr lang="en-AU" sz="2200" dirty="0"/>
              <a:t>:</a:t>
            </a:r>
          </a:p>
          <a:p>
            <a:r>
              <a:rPr lang="en-AU" sz="2200" dirty="0"/>
              <a:t>  - regional losses accelerate</a:t>
            </a:r>
          </a:p>
          <a:p>
            <a:r>
              <a:rPr lang="en-AU" sz="2200" dirty="0"/>
              <a:t>  - local gains slow and stop</a:t>
            </a:r>
          </a:p>
          <a:p>
            <a:r>
              <a:rPr lang="en-AU" sz="2200" dirty="0"/>
              <a:t>  - biotic homogenisation pervasive</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4371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4" name="TextBox 3">
            <a:extLst>
              <a:ext uri="{FF2B5EF4-FFF2-40B4-BE49-F238E27FC236}">
                <a16:creationId xmlns:a16="http://schemas.microsoft.com/office/drawing/2014/main" id="{5012A26A-A6D1-39B1-96D4-0403395C59B1}"/>
              </a:ext>
            </a:extLst>
          </p:cNvPr>
          <p:cNvSpPr txBox="1">
            <a:spLocks noChangeAspect="1"/>
          </p:cNvSpPr>
          <p:nvPr/>
        </p:nvSpPr>
        <p:spPr>
          <a:xfrm>
            <a:off x="303328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sp>
        <p:nvSpPr>
          <p:cNvPr id="5" name="TextBox 4">
            <a:extLst>
              <a:ext uri="{FF2B5EF4-FFF2-40B4-BE49-F238E27FC236}">
                <a16:creationId xmlns:a16="http://schemas.microsoft.com/office/drawing/2014/main" id="{39681121-B5EB-D400-880B-A891D8CF5E7D}"/>
              </a:ext>
            </a:extLst>
          </p:cNvPr>
          <p:cNvSpPr txBox="1">
            <a:spLocks noChangeAspect="1"/>
          </p:cNvSpPr>
          <p:nvPr/>
        </p:nvSpPr>
        <p:spPr>
          <a:xfrm>
            <a:off x="5936325" y="4950591"/>
            <a:ext cx="4358161" cy="1446550"/>
          </a:xfrm>
          <a:prstGeom prst="rect">
            <a:avLst/>
          </a:prstGeom>
          <a:noFill/>
        </p:spPr>
        <p:txBody>
          <a:bodyPr wrap="square" rtlCol="0">
            <a:spAutoFit/>
          </a:bodyPr>
          <a:lstStyle/>
          <a:p>
            <a:r>
              <a:rPr lang="en-AU" sz="2200" b="1" dirty="0"/>
              <a:t>Future prediction</a:t>
            </a:r>
            <a:r>
              <a:rPr lang="en-AU" sz="2200" dirty="0"/>
              <a:t>:</a:t>
            </a:r>
          </a:p>
          <a:p>
            <a:r>
              <a:rPr lang="en-AU" sz="2200" dirty="0"/>
              <a:t>  - regional losses accelerate</a:t>
            </a:r>
          </a:p>
          <a:p>
            <a:r>
              <a:rPr lang="en-AU" sz="2200" dirty="0"/>
              <a:t>  - local gains slow and stop</a:t>
            </a:r>
          </a:p>
          <a:p>
            <a:r>
              <a:rPr lang="en-AU" sz="2200" dirty="0"/>
              <a:t>  - biotic homogenisation pervasive</a:t>
            </a:r>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pic>
        <p:nvPicPr>
          <p:cNvPr id="7" name="Picture 6">
            <a:extLst>
              <a:ext uri="{FF2B5EF4-FFF2-40B4-BE49-F238E27FC236}">
                <a16:creationId xmlns:a16="http://schemas.microsoft.com/office/drawing/2014/main" id="{F078FC1E-B5C4-E71B-6593-C363261ED07F}"/>
              </a:ext>
            </a:extLst>
          </p:cNvPr>
          <p:cNvPicPr>
            <a:picLocks noChangeAspect="1"/>
          </p:cNvPicPr>
          <p:nvPr/>
        </p:nvPicPr>
        <p:blipFill rotWithShape="1">
          <a:blip r:embed="rId2"/>
          <a:srcRect t="30545" r="35674" b="34738"/>
          <a:stretch/>
        </p:blipFill>
        <p:spPr>
          <a:xfrm>
            <a:off x="2926955" y="1602568"/>
            <a:ext cx="5091242" cy="2961861"/>
          </a:xfrm>
          <a:prstGeom prst="rect">
            <a:avLst/>
          </a:prstGeom>
        </p:spPr>
      </p:pic>
      <p:pic>
        <p:nvPicPr>
          <p:cNvPr id="8" name="Picture 7">
            <a:extLst>
              <a:ext uri="{FF2B5EF4-FFF2-40B4-BE49-F238E27FC236}">
                <a16:creationId xmlns:a16="http://schemas.microsoft.com/office/drawing/2014/main" id="{3E89CE39-7B9A-E156-A7DF-87104CAF99B1}"/>
              </a:ext>
            </a:extLst>
          </p:cNvPr>
          <p:cNvPicPr>
            <a:picLocks noChangeAspect="1"/>
          </p:cNvPicPr>
          <p:nvPr/>
        </p:nvPicPr>
        <p:blipFill rotWithShape="1">
          <a:blip r:embed="rId2"/>
          <a:srcRect t="66002" r="35674"/>
          <a:stretch/>
        </p:blipFill>
        <p:spPr>
          <a:xfrm>
            <a:off x="5830368" y="1904080"/>
            <a:ext cx="5353354" cy="3049839"/>
          </a:xfrm>
          <a:prstGeom prst="rect">
            <a:avLst/>
          </a:prstGeom>
        </p:spPr>
      </p:pic>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67678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02778-DCDE-1A44-9275-B1F838D321A9}"/>
              </a:ext>
            </a:extLst>
          </p:cNvPr>
          <p:cNvSpPr txBox="1">
            <a:spLocks noChangeAspect="1"/>
          </p:cNvSpPr>
          <p:nvPr/>
        </p:nvSpPr>
        <p:spPr>
          <a:xfrm>
            <a:off x="2470284" y="659872"/>
            <a:ext cx="8034683" cy="646331"/>
          </a:xfrm>
          <a:prstGeom prst="rect">
            <a:avLst/>
          </a:prstGeom>
          <a:noFill/>
        </p:spPr>
        <p:txBody>
          <a:bodyPr wrap="square" rtlCol="0">
            <a:spAutoFit/>
          </a:bodyPr>
          <a:lstStyle/>
          <a:p>
            <a:r>
              <a:rPr lang="en-AU" sz="3600" dirty="0"/>
              <a:t>Are we in, or entering the </a:t>
            </a:r>
            <a:r>
              <a:rPr lang="en-AU" sz="3600" dirty="0" err="1"/>
              <a:t>Homogocene</a:t>
            </a:r>
            <a:r>
              <a:rPr lang="en-AU" sz="3600" dirty="0"/>
              <a:t>?</a:t>
            </a:r>
          </a:p>
        </p:txBody>
      </p:sp>
      <p:sp>
        <p:nvSpPr>
          <p:cNvPr id="3" name="TextBox 2">
            <a:extLst>
              <a:ext uri="{FF2B5EF4-FFF2-40B4-BE49-F238E27FC236}">
                <a16:creationId xmlns:a16="http://schemas.microsoft.com/office/drawing/2014/main" id="{190667CD-D561-A4E4-E6A5-75E42ABB604C}"/>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4" name="TextBox 3">
            <a:extLst>
              <a:ext uri="{FF2B5EF4-FFF2-40B4-BE49-F238E27FC236}">
                <a16:creationId xmlns:a16="http://schemas.microsoft.com/office/drawing/2014/main" id="{8FEC22A0-7D03-E68A-1847-5DFD071560F1}"/>
              </a:ext>
            </a:extLst>
          </p:cNvPr>
          <p:cNvSpPr txBox="1">
            <a:spLocks noChangeAspect="1"/>
          </p:cNvSpPr>
          <p:nvPr/>
        </p:nvSpPr>
        <p:spPr>
          <a:xfrm>
            <a:off x="8627952" y="1317502"/>
            <a:ext cx="3754030" cy="369332"/>
          </a:xfrm>
          <a:prstGeom prst="rect">
            <a:avLst/>
          </a:prstGeom>
          <a:noFill/>
        </p:spPr>
        <p:txBody>
          <a:bodyPr wrap="square" rtlCol="0">
            <a:spAutoFit/>
          </a:bodyPr>
          <a:lstStyle/>
          <a:p>
            <a:r>
              <a:rPr lang="en-AU" dirty="0"/>
              <a:t>Olden </a:t>
            </a:r>
            <a:r>
              <a:rPr lang="en-AU" i="1" dirty="0"/>
              <a:t>et al. </a:t>
            </a:r>
            <a:r>
              <a:rPr lang="en-AU" dirty="0"/>
              <a:t>2018 </a:t>
            </a:r>
            <a:r>
              <a:rPr lang="en-AU" i="1" dirty="0" err="1"/>
              <a:t>NeoBiota</a:t>
            </a:r>
            <a:endParaRPr lang="en-AU" dirty="0"/>
          </a:p>
        </p:txBody>
      </p:sp>
      <p:sp>
        <p:nvSpPr>
          <p:cNvPr id="5" name="Content Placeholder 2">
            <a:extLst>
              <a:ext uri="{FF2B5EF4-FFF2-40B4-BE49-F238E27FC236}">
                <a16:creationId xmlns:a16="http://schemas.microsoft.com/office/drawing/2014/main" id="{FAE48352-E998-014C-38F9-6898C553DD77}"/>
              </a:ext>
            </a:extLst>
          </p:cNvPr>
          <p:cNvSpPr txBox="1">
            <a:spLocks/>
          </p:cNvSpPr>
          <p:nvPr/>
        </p:nvSpPr>
        <p:spPr>
          <a:xfrm>
            <a:off x="695711" y="1673735"/>
            <a:ext cx="8955696" cy="707445"/>
          </a:xfrm>
          <a:prstGeom prst="rect">
            <a:avLst/>
          </a:prstGeom>
        </p:spPr>
        <p:txBody>
          <a:bodyPr/>
          <a:lstStyle>
            <a:lvl1pPr marL="80372" indent="-80372" algn="l" defTabSz="107162" rtl="0" eaLnBrk="1" fontAlgn="base" hangingPunct="1">
              <a:spcBef>
                <a:spcPct val="20000"/>
              </a:spcBef>
              <a:spcAft>
                <a:spcPct val="0"/>
              </a:spcAft>
              <a:buFont typeface="Arial" panose="020B0604020202020204" pitchFamily="34" charset="0"/>
              <a:buChar char="•"/>
              <a:defRPr sz="750" kern="1200">
                <a:solidFill>
                  <a:schemeClr val="tx1"/>
                </a:solidFill>
                <a:latin typeface="+mn-lt"/>
                <a:ea typeface="ＭＳ Ｐゴシック" charset="0"/>
                <a:cs typeface="ＭＳ Ｐゴシック" charset="0"/>
              </a:defRPr>
            </a:lvl1pPr>
            <a:lvl2pPr marL="174436" indent="-66678" algn="l" defTabSz="107162" rtl="0" eaLnBrk="1" fontAlgn="base" hangingPunct="1">
              <a:spcBef>
                <a:spcPct val="20000"/>
              </a:spcBef>
              <a:spcAft>
                <a:spcPct val="0"/>
              </a:spcAft>
              <a:buFont typeface="Arial" panose="020B0604020202020204" pitchFamily="34" charset="0"/>
              <a:buChar char="–"/>
              <a:defRPr sz="638" kern="1200">
                <a:solidFill>
                  <a:schemeClr val="tx1"/>
                </a:solidFill>
                <a:latin typeface="+mn-lt"/>
                <a:ea typeface="ＭＳ Ｐゴシック" charset="0"/>
                <a:cs typeface="+mn-cs"/>
              </a:defRPr>
            </a:lvl2pPr>
            <a:lvl3pPr marL="268500" indent="-53581" algn="l" defTabSz="107162" rtl="0" eaLnBrk="1" fontAlgn="base" hangingPunct="1">
              <a:spcBef>
                <a:spcPct val="20000"/>
              </a:spcBef>
              <a:spcAft>
                <a:spcPct val="0"/>
              </a:spcAft>
              <a:buFont typeface="Arial" panose="020B0604020202020204" pitchFamily="34" charset="0"/>
              <a:buChar char="•"/>
              <a:defRPr sz="563" kern="1200">
                <a:solidFill>
                  <a:schemeClr val="tx1"/>
                </a:solidFill>
                <a:latin typeface="+mn-lt"/>
                <a:ea typeface="ＭＳ Ｐゴシック" charset="0"/>
                <a:cs typeface="+mn-cs"/>
              </a:defRPr>
            </a:lvl3pPr>
            <a:lvl4pPr marL="376257"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4pPr>
            <a:lvl5pPr marL="483419"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5pPr>
            <a:lvl6pPr marL="591279" indent="-53753" algn="l" defTabSz="107506" rtl="0" eaLnBrk="1" latinLnBrk="0" hangingPunct="1">
              <a:spcBef>
                <a:spcPct val="20000"/>
              </a:spcBef>
              <a:buFont typeface="Arial"/>
              <a:buChar char="•"/>
              <a:defRPr sz="450" kern="1200">
                <a:solidFill>
                  <a:schemeClr val="tx1"/>
                </a:solidFill>
                <a:latin typeface="+mn-lt"/>
                <a:ea typeface="+mn-ea"/>
                <a:cs typeface="+mn-cs"/>
              </a:defRPr>
            </a:lvl6pPr>
            <a:lvl7pPr marL="698785" indent="-53753" algn="l" defTabSz="107506" rtl="0" eaLnBrk="1" latinLnBrk="0" hangingPunct="1">
              <a:spcBef>
                <a:spcPct val="20000"/>
              </a:spcBef>
              <a:buFont typeface="Arial"/>
              <a:buChar char="•"/>
              <a:defRPr sz="450" kern="1200">
                <a:solidFill>
                  <a:schemeClr val="tx1"/>
                </a:solidFill>
                <a:latin typeface="+mn-lt"/>
                <a:ea typeface="+mn-ea"/>
                <a:cs typeface="+mn-cs"/>
              </a:defRPr>
            </a:lvl7pPr>
            <a:lvl8pPr marL="806291" indent="-53753" algn="l" defTabSz="107506" rtl="0" eaLnBrk="1" latinLnBrk="0" hangingPunct="1">
              <a:spcBef>
                <a:spcPct val="20000"/>
              </a:spcBef>
              <a:buFont typeface="Arial"/>
              <a:buChar char="•"/>
              <a:defRPr sz="450" kern="1200">
                <a:solidFill>
                  <a:schemeClr val="tx1"/>
                </a:solidFill>
                <a:latin typeface="+mn-lt"/>
                <a:ea typeface="+mn-ea"/>
                <a:cs typeface="+mn-cs"/>
              </a:defRPr>
            </a:lvl8pPr>
            <a:lvl9pPr marL="913796" indent="-53753" algn="l" defTabSz="107506" rtl="0" eaLnBrk="1" latinLnBrk="0" hangingPunct="1">
              <a:spcBef>
                <a:spcPct val="20000"/>
              </a:spcBef>
              <a:buFont typeface="Arial"/>
              <a:buChar char="•"/>
              <a:defRPr sz="450" kern="1200">
                <a:solidFill>
                  <a:schemeClr val="tx1"/>
                </a:solidFill>
                <a:latin typeface="+mn-lt"/>
                <a:ea typeface="+mn-ea"/>
                <a:cs typeface="+mn-cs"/>
              </a:defRPr>
            </a:lvl9pPr>
          </a:lstStyle>
          <a:p>
            <a:pPr marL="514350" indent="-514350">
              <a:buFont typeface="+mj-lt"/>
              <a:buAutoNum type="arabicPeriod"/>
            </a:pPr>
            <a:r>
              <a:rPr lang="en-AU" sz="2200" dirty="0">
                <a:latin typeface="Arial" panose="020B0604020202020204" pitchFamily="34" charset="0"/>
                <a:cs typeface="Arial" panose="020B0604020202020204" pitchFamily="34" charset="0"/>
              </a:rPr>
              <a:t>Broaden geographic and taxonomic understanding</a:t>
            </a:r>
          </a:p>
          <a:p>
            <a:pPr marL="514350" indent="-514350">
              <a:buFont typeface="+mj-lt"/>
              <a:buAutoNum type="arabicPeriod"/>
            </a:pPr>
            <a:r>
              <a:rPr lang="en-AU" sz="2200" dirty="0">
                <a:latin typeface="Arial" panose="020B0604020202020204" pitchFamily="34" charset="0"/>
                <a:cs typeface="Arial" panose="020B0604020202020204" pitchFamily="34" charset="0"/>
              </a:rPr>
              <a:t>Diversify spatial and temporal scales of inquiry</a:t>
            </a:r>
          </a:p>
          <a:p>
            <a:pPr marL="514350" indent="-514350">
              <a:buFont typeface="+mj-lt"/>
              <a:buAutoNum type="arabicPeriod"/>
            </a:pPr>
            <a:r>
              <a:rPr lang="en-AU" sz="2200" dirty="0">
                <a:latin typeface="Arial" panose="020B0604020202020204" pitchFamily="34" charset="0"/>
                <a:cs typeface="Arial" panose="020B0604020202020204" pitchFamily="34" charset="0"/>
              </a:rPr>
              <a:t>Reconcile past and embrace new approaches to quantification</a:t>
            </a:r>
          </a:p>
        </p:txBody>
      </p:sp>
      <p:grpSp>
        <p:nvGrpSpPr>
          <p:cNvPr id="18" name="Group 17">
            <a:extLst>
              <a:ext uri="{FF2B5EF4-FFF2-40B4-BE49-F238E27FC236}">
                <a16:creationId xmlns:a16="http://schemas.microsoft.com/office/drawing/2014/main" id="{5E3B0FB1-7201-F708-7B97-AB21FE15F3CA}"/>
              </a:ext>
            </a:extLst>
          </p:cNvPr>
          <p:cNvGrpSpPr/>
          <p:nvPr/>
        </p:nvGrpSpPr>
        <p:grpSpPr>
          <a:xfrm>
            <a:off x="7735690" y="1909348"/>
            <a:ext cx="2769277" cy="523220"/>
            <a:chOff x="7056326" y="2158431"/>
            <a:chExt cx="2769277" cy="523220"/>
          </a:xfrm>
        </p:grpSpPr>
        <p:sp>
          <p:nvSpPr>
            <p:cNvPr id="6" name="TextBox 5">
              <a:extLst>
                <a:ext uri="{FF2B5EF4-FFF2-40B4-BE49-F238E27FC236}">
                  <a16:creationId xmlns:a16="http://schemas.microsoft.com/office/drawing/2014/main" id="{846CF6C9-3301-983A-8B16-7023795D9346}"/>
                </a:ext>
              </a:extLst>
            </p:cNvPr>
            <p:cNvSpPr txBox="1"/>
            <p:nvPr/>
          </p:nvSpPr>
          <p:spPr>
            <a:xfrm>
              <a:off x="7490925" y="2158431"/>
              <a:ext cx="2334678" cy="523220"/>
            </a:xfrm>
            <a:prstGeom prst="rect">
              <a:avLst/>
            </a:prstGeom>
            <a:noFill/>
          </p:spPr>
          <p:txBody>
            <a:bodyPr wrap="none" rtlCol="0">
              <a:spAutoFit/>
            </a:bodyPr>
            <a:lstStyle/>
            <a:p>
              <a:pPr algn="l"/>
              <a:r>
                <a:rPr lang="en-AU" sz="2800" b="1" dirty="0">
                  <a:ea typeface="Verdana" panose="020B0604030504040204" pitchFamily="34" charset="0"/>
                  <a:cs typeface="Arial" panose="020B0604020202020204" pitchFamily="34" charset="0"/>
                </a:rPr>
                <a:t>Data synthesis</a:t>
              </a:r>
            </a:p>
          </p:txBody>
        </p:sp>
        <p:sp>
          <p:nvSpPr>
            <p:cNvPr id="7" name="Chevron 6">
              <a:extLst>
                <a:ext uri="{FF2B5EF4-FFF2-40B4-BE49-F238E27FC236}">
                  <a16:creationId xmlns:a16="http://schemas.microsoft.com/office/drawing/2014/main" id="{DE2F8CFB-21D6-76C1-0CDC-0AA3FEE9E8B1}"/>
                </a:ext>
              </a:extLst>
            </p:cNvPr>
            <p:cNvSpPr/>
            <p:nvPr/>
          </p:nvSpPr>
          <p:spPr>
            <a:xfrm>
              <a:off x="7056326" y="2243309"/>
              <a:ext cx="434599" cy="339811"/>
            </a:xfrm>
            <a:prstGeom prst="chevron">
              <a:avLst/>
            </a:prstGeom>
            <a:solidFill>
              <a:schemeClr val="bg1">
                <a:lumMod val="95000"/>
              </a:schemeClr>
            </a:solidFill>
            <a:ln>
              <a:noFill/>
            </a:ln>
            <a:effectLst>
              <a:outerShdw dist="19050" dir="5400000" algn="t" rotWithShape="0">
                <a:prstClr val="black">
                  <a:alpha val="20000"/>
                </a:prstClr>
              </a:outerShdw>
            </a:effectLst>
          </p:spPr>
          <p:txBody>
            <a:bodyPr rtlCol="0" anchor="ctr"/>
            <a:lstStyle/>
            <a:p>
              <a:pPr marL="0" indent="0" algn="ctr">
                <a:buNone/>
              </a:pPr>
              <a:endParaRPr lang="en-AU" sz="2800" dirty="0">
                <a:cs typeface="Arial" panose="020B0604020202020204" pitchFamily="34" charset="0"/>
              </a:endParaRPr>
            </a:p>
          </p:txBody>
        </p:sp>
      </p:grpSp>
      <p:grpSp>
        <p:nvGrpSpPr>
          <p:cNvPr id="8" name="Group 7">
            <a:extLst>
              <a:ext uri="{FF2B5EF4-FFF2-40B4-BE49-F238E27FC236}">
                <a16:creationId xmlns:a16="http://schemas.microsoft.com/office/drawing/2014/main" id="{8DA2415E-6349-3EAD-2452-283DAB19E6BF}"/>
              </a:ext>
            </a:extLst>
          </p:cNvPr>
          <p:cNvGrpSpPr/>
          <p:nvPr/>
        </p:nvGrpSpPr>
        <p:grpSpPr>
          <a:xfrm>
            <a:off x="2464687" y="3653234"/>
            <a:ext cx="7846945" cy="2043395"/>
            <a:chOff x="250097" y="2284296"/>
            <a:chExt cx="7846945" cy="2043395"/>
          </a:xfrm>
        </p:grpSpPr>
        <p:sp>
          <p:nvSpPr>
            <p:cNvPr id="9" name="TextBox 8">
              <a:extLst>
                <a:ext uri="{FF2B5EF4-FFF2-40B4-BE49-F238E27FC236}">
                  <a16:creationId xmlns:a16="http://schemas.microsoft.com/office/drawing/2014/main" id="{8D932A17-7A31-40FA-B4E0-7D6126381A32}"/>
                </a:ext>
              </a:extLst>
            </p:cNvPr>
            <p:cNvSpPr txBox="1"/>
            <p:nvPr/>
          </p:nvSpPr>
          <p:spPr>
            <a:xfrm>
              <a:off x="4241115" y="3958359"/>
              <a:ext cx="3855927" cy="369332"/>
            </a:xfrm>
            <a:prstGeom prst="rect">
              <a:avLst/>
            </a:prstGeom>
            <a:noFill/>
          </p:spPr>
          <p:txBody>
            <a:bodyPr wrap="none" rtlCol="0">
              <a:spAutoFit/>
            </a:bodyPr>
            <a:lstStyle/>
            <a:p>
              <a:pPr algn="l"/>
              <a:r>
                <a:rPr lang="en-AU" dirty="0">
                  <a:ea typeface="Verdana" panose="020B0604030504040204" pitchFamily="34" charset="0"/>
                  <a:cs typeface="Arial" panose="020B0604020202020204" pitchFamily="34" charset="0"/>
                </a:rPr>
                <a:t>Whittaker 1960 Ecological Monographs</a:t>
              </a:r>
            </a:p>
          </p:txBody>
        </p:sp>
        <p:sp>
          <p:nvSpPr>
            <p:cNvPr id="10" name="TextBox 9">
              <a:extLst>
                <a:ext uri="{FF2B5EF4-FFF2-40B4-BE49-F238E27FC236}">
                  <a16:creationId xmlns:a16="http://schemas.microsoft.com/office/drawing/2014/main" id="{84189DEC-0796-4294-1D5A-6930D300AA9C}"/>
                </a:ext>
              </a:extLst>
            </p:cNvPr>
            <p:cNvSpPr txBox="1"/>
            <p:nvPr/>
          </p:nvSpPr>
          <p:spPr>
            <a:xfrm>
              <a:off x="1163850" y="3113633"/>
              <a:ext cx="241679" cy="523220"/>
            </a:xfrm>
            <a:prstGeom prst="rect">
              <a:avLst/>
            </a:prstGeom>
            <a:noFill/>
          </p:spPr>
          <p:txBody>
            <a:bodyPr wrap="square" rtlCol="0">
              <a:spAutoFit/>
            </a:bodyPr>
            <a:lstStyle/>
            <a:p>
              <a:pPr algn="l"/>
              <a:r>
                <a:rPr lang="en-AU" sz="2800" dirty="0">
                  <a:ea typeface="Verdana" panose="020B0604030504040204" pitchFamily="34" charset="0"/>
                  <a:cs typeface="Arial" panose="020B0604020202020204" pitchFamily="34" charset="0"/>
                </a:rPr>
                <a:t>𝛾</a:t>
              </a:r>
            </a:p>
          </p:txBody>
        </p:sp>
        <p:sp>
          <p:nvSpPr>
            <p:cNvPr id="11" name="TextBox 10">
              <a:extLst>
                <a:ext uri="{FF2B5EF4-FFF2-40B4-BE49-F238E27FC236}">
                  <a16:creationId xmlns:a16="http://schemas.microsoft.com/office/drawing/2014/main" id="{5EB94F63-DC15-E469-7A30-AC527BFAA754}"/>
                </a:ext>
              </a:extLst>
            </p:cNvPr>
            <p:cNvSpPr txBox="1"/>
            <p:nvPr/>
          </p:nvSpPr>
          <p:spPr>
            <a:xfrm>
              <a:off x="250097" y="2284296"/>
              <a:ext cx="2160474"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Regional diversity</a:t>
              </a:r>
            </a:p>
          </p:txBody>
        </p:sp>
        <p:sp>
          <p:nvSpPr>
            <p:cNvPr id="12" name="TextBox 11">
              <a:extLst>
                <a:ext uri="{FF2B5EF4-FFF2-40B4-BE49-F238E27FC236}">
                  <a16:creationId xmlns:a16="http://schemas.microsoft.com/office/drawing/2014/main" id="{4156A3EA-BD12-19E0-073F-E67A0C5DCC71}"/>
                </a:ext>
              </a:extLst>
            </p:cNvPr>
            <p:cNvSpPr txBox="1"/>
            <p:nvPr/>
          </p:nvSpPr>
          <p:spPr>
            <a:xfrm>
              <a:off x="2376776" y="2284296"/>
              <a:ext cx="1609152"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Local diversity</a:t>
              </a:r>
            </a:p>
          </p:txBody>
        </p:sp>
        <p:sp>
          <p:nvSpPr>
            <p:cNvPr id="13" name="TextBox 12">
              <a:extLst>
                <a:ext uri="{FF2B5EF4-FFF2-40B4-BE49-F238E27FC236}">
                  <a16:creationId xmlns:a16="http://schemas.microsoft.com/office/drawing/2014/main" id="{2F147EBF-4D80-66D7-1809-1F9E174C00A0}"/>
                </a:ext>
              </a:extLst>
            </p:cNvPr>
            <p:cNvSpPr txBox="1"/>
            <p:nvPr/>
          </p:nvSpPr>
          <p:spPr>
            <a:xfrm>
              <a:off x="4680604" y="2422795"/>
              <a:ext cx="2434512" cy="523220"/>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Differentiation</a:t>
              </a:r>
            </a:p>
          </p:txBody>
        </p:sp>
        <p:sp>
          <p:nvSpPr>
            <p:cNvPr id="14" name="Rectangle 13">
              <a:extLst>
                <a:ext uri="{FF2B5EF4-FFF2-40B4-BE49-F238E27FC236}">
                  <a16:creationId xmlns:a16="http://schemas.microsoft.com/office/drawing/2014/main" id="{15A0249F-340C-D8EB-2086-4E905C049B8F}"/>
                </a:ext>
              </a:extLst>
            </p:cNvPr>
            <p:cNvSpPr/>
            <p:nvPr/>
          </p:nvSpPr>
          <p:spPr>
            <a:xfrm>
              <a:off x="2958969" y="3113633"/>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15" name="TextBox 14">
              <a:extLst>
                <a:ext uri="{FF2B5EF4-FFF2-40B4-BE49-F238E27FC236}">
                  <a16:creationId xmlns:a16="http://schemas.microsoft.com/office/drawing/2014/main" id="{AD7F2D5A-442D-0323-BD14-05710F0B8DBA}"/>
                </a:ext>
              </a:extLst>
            </p:cNvPr>
            <p:cNvSpPr txBox="1"/>
            <p:nvPr/>
          </p:nvSpPr>
          <p:spPr>
            <a:xfrm>
              <a:off x="5589448" y="3113633"/>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16" name="TextBox 15">
              <a:extLst>
                <a:ext uri="{FF2B5EF4-FFF2-40B4-BE49-F238E27FC236}">
                  <a16:creationId xmlns:a16="http://schemas.microsoft.com/office/drawing/2014/main" id="{15EB0B4A-D169-5CE3-67E0-86DA54B9FA6E}"/>
                </a:ext>
              </a:extLst>
            </p:cNvPr>
            <p:cNvSpPr txBox="1"/>
            <p:nvPr/>
          </p:nvSpPr>
          <p:spPr>
            <a:xfrm>
              <a:off x="1884406" y="3161250"/>
              <a:ext cx="364202"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B3473A80-BF6D-2FF0-1A38-DB55C2C4FA38}"/>
                </a:ext>
              </a:extLst>
            </p:cNvPr>
            <p:cNvSpPr txBox="1"/>
            <p:nvPr/>
          </p:nvSpPr>
          <p:spPr>
            <a:xfrm>
              <a:off x="4216644" y="3181478"/>
              <a:ext cx="412292" cy="523220"/>
            </a:xfrm>
            <a:prstGeom prst="rect">
              <a:avLst/>
            </a:prstGeom>
            <a:noFill/>
          </p:spPr>
          <p:txBody>
            <a:bodyPr wrap="none" rtlCol="0">
              <a:spAutoFit/>
            </a:bodyPr>
            <a:lstStyle/>
            <a:p>
              <a:pPr algn="l"/>
              <a:r>
                <a:rPr lang="en-AU" sz="2800" dirty="0">
                  <a:latin typeface="Verdana" panose="020B0604030504040204" pitchFamily="34" charset="0"/>
                  <a:ea typeface="Verdana" panose="020B0604030504040204" pitchFamily="34" charset="0"/>
                  <a:cs typeface="Verdana" panose="020B0604030504040204" pitchFamily="34" charset="0"/>
                </a:rPr>
                <a:t>*</a:t>
              </a:r>
            </a:p>
          </p:txBody>
        </p:sp>
      </p:grpSp>
    </p:spTree>
    <p:extLst>
      <p:ext uri="{BB962C8B-B14F-4D97-AF65-F5344CB8AC3E}">
        <p14:creationId xmlns:p14="http://schemas.microsoft.com/office/powerpoint/2010/main" val="2039031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pic>
        <p:nvPicPr>
          <p:cNvPr id="17" name="Picture 16">
            <a:extLst>
              <a:ext uri="{FF2B5EF4-FFF2-40B4-BE49-F238E27FC236}">
                <a16:creationId xmlns:a16="http://schemas.microsoft.com/office/drawing/2014/main" id="{F3DE7D04-E857-734A-0AAB-3FF585463F3E}"/>
              </a:ext>
            </a:extLst>
          </p:cNvPr>
          <p:cNvPicPr>
            <a:picLocks noChangeAspect="1"/>
          </p:cNvPicPr>
          <p:nvPr/>
        </p:nvPicPr>
        <p:blipFill>
          <a:blip r:embed="rId2"/>
          <a:stretch>
            <a:fillRect/>
          </a:stretch>
        </p:blipFill>
        <p:spPr>
          <a:xfrm>
            <a:off x="1335442" y="1875227"/>
            <a:ext cx="9249587" cy="4356134"/>
          </a:xfrm>
          <a:prstGeom prst="rect">
            <a:avLst/>
          </a:prstGeom>
        </p:spPr>
      </p:pic>
      <p:grpSp>
        <p:nvGrpSpPr>
          <p:cNvPr id="19" name="Group 18">
            <a:extLst>
              <a:ext uri="{FF2B5EF4-FFF2-40B4-BE49-F238E27FC236}">
                <a16:creationId xmlns:a16="http://schemas.microsoft.com/office/drawing/2014/main" id="{4F7B832E-FC5C-D066-852A-8656ED9923AD}"/>
              </a:ext>
            </a:extLst>
          </p:cNvPr>
          <p:cNvGrpSpPr/>
          <p:nvPr/>
        </p:nvGrpSpPr>
        <p:grpSpPr>
          <a:xfrm>
            <a:off x="1858156" y="757511"/>
            <a:ext cx="1884078" cy="944979"/>
            <a:chOff x="1964038" y="1883940"/>
            <a:chExt cx="1884078" cy="944979"/>
          </a:xfrm>
        </p:grpSpPr>
        <p:sp>
          <p:nvSpPr>
            <p:cNvPr id="20" name="TextBox 19">
              <a:extLst>
                <a:ext uri="{FF2B5EF4-FFF2-40B4-BE49-F238E27FC236}">
                  <a16:creationId xmlns:a16="http://schemas.microsoft.com/office/drawing/2014/main" id="{5CDC9ADD-61F7-ED2A-57F4-1B7C1361EA3D}"/>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𝛾</a:t>
              </a:r>
            </a:p>
          </p:txBody>
        </p:sp>
        <p:sp>
          <p:nvSpPr>
            <p:cNvPr id="21" name="Rectangle 20">
              <a:extLst>
                <a:ext uri="{FF2B5EF4-FFF2-40B4-BE49-F238E27FC236}">
                  <a16:creationId xmlns:a16="http://schemas.microsoft.com/office/drawing/2014/main" id="{873334D9-345E-BD13-A795-3AB89592F2D7}"/>
                </a:ext>
              </a:extLst>
            </p:cNvPr>
            <p:cNvSpPr/>
            <p:nvPr/>
          </p:nvSpPr>
          <p:spPr>
            <a:xfrm>
              <a:off x="2930441" y="2305699"/>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22" name="TextBox 21">
              <a:extLst>
                <a:ext uri="{FF2B5EF4-FFF2-40B4-BE49-F238E27FC236}">
                  <a16:creationId xmlns:a16="http://schemas.microsoft.com/office/drawing/2014/main" id="{2A7F33B6-7C45-2936-61C2-7E8C33FDB987}"/>
                </a:ext>
              </a:extLst>
            </p:cNvPr>
            <p:cNvSpPr txBox="1"/>
            <p:nvPr/>
          </p:nvSpPr>
          <p:spPr>
            <a:xfrm>
              <a:off x="1964038" y="2145550"/>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3" name="TextBox 22">
              <a:extLst>
                <a:ext uri="{FF2B5EF4-FFF2-40B4-BE49-F238E27FC236}">
                  <a16:creationId xmlns:a16="http://schemas.microsoft.com/office/drawing/2014/main" id="{18920BAE-7EF6-0E3B-E8E0-30A9E077EDF6}"/>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EDE020EF-9F86-56C9-7507-A977AD7D3C3A}"/>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E66B7FA9-490B-71A5-300F-E698166EF72D}"/>
              </a:ext>
            </a:extLst>
          </p:cNvPr>
          <p:cNvGrpSpPr/>
          <p:nvPr/>
        </p:nvGrpSpPr>
        <p:grpSpPr>
          <a:xfrm>
            <a:off x="7263039" y="761135"/>
            <a:ext cx="1894711" cy="944979"/>
            <a:chOff x="1953405" y="1883940"/>
            <a:chExt cx="1894711" cy="944979"/>
          </a:xfrm>
        </p:grpSpPr>
        <p:sp>
          <p:nvSpPr>
            <p:cNvPr id="26" name="TextBox 25">
              <a:extLst>
                <a:ext uri="{FF2B5EF4-FFF2-40B4-BE49-F238E27FC236}">
                  <a16:creationId xmlns:a16="http://schemas.microsoft.com/office/drawing/2014/main" id="{E1FD9FAC-002E-3691-812D-AC7E89263BD2}"/>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 𝛾</a:t>
              </a:r>
            </a:p>
          </p:txBody>
        </p:sp>
        <p:sp>
          <p:nvSpPr>
            <p:cNvPr id="27" name="Rectangle 26">
              <a:extLst>
                <a:ext uri="{FF2B5EF4-FFF2-40B4-BE49-F238E27FC236}">
                  <a16:creationId xmlns:a16="http://schemas.microsoft.com/office/drawing/2014/main" id="{CC1B25BA-688E-FCC8-8204-2F1AA42C1D7B}"/>
                </a:ext>
              </a:extLst>
            </p:cNvPr>
            <p:cNvSpPr/>
            <p:nvPr/>
          </p:nvSpPr>
          <p:spPr>
            <a:xfrm>
              <a:off x="2930441" y="2305699"/>
              <a:ext cx="683200"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 𝛼</a:t>
              </a:r>
              <a:endParaRPr lang="en-AU" sz="2800" dirty="0">
                <a:cs typeface="Arial" panose="020B0604020202020204" pitchFamily="34" charset="0"/>
              </a:endParaRPr>
            </a:p>
          </p:txBody>
        </p:sp>
        <p:sp>
          <p:nvSpPr>
            <p:cNvPr id="28" name="TextBox 27">
              <a:extLst>
                <a:ext uri="{FF2B5EF4-FFF2-40B4-BE49-F238E27FC236}">
                  <a16:creationId xmlns:a16="http://schemas.microsoft.com/office/drawing/2014/main" id="{001F350B-0D2A-6FBE-DB5E-14BA8DEFC279}"/>
                </a:ext>
              </a:extLst>
            </p:cNvPr>
            <p:cNvSpPr txBox="1"/>
            <p:nvPr/>
          </p:nvSpPr>
          <p:spPr>
            <a:xfrm>
              <a:off x="1953405" y="2145550"/>
              <a:ext cx="604653"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9" name="TextBox 28">
              <a:extLst>
                <a:ext uri="{FF2B5EF4-FFF2-40B4-BE49-F238E27FC236}">
                  <a16:creationId xmlns:a16="http://schemas.microsoft.com/office/drawing/2014/main" id="{990DBE93-033D-51E8-6BDF-FC80A20BF959}"/>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30" name="Straight Connector 29">
              <a:extLst>
                <a:ext uri="{FF2B5EF4-FFF2-40B4-BE49-F238E27FC236}">
                  <a16:creationId xmlns:a16="http://schemas.microsoft.com/office/drawing/2014/main" id="{9FE026E5-5DE6-3BB2-15DE-C144A8BCB18C}"/>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0F5DEDA-9BDD-5C6F-4133-5F3A4C6D9D08}"/>
              </a:ext>
            </a:extLst>
          </p:cNvPr>
          <p:cNvCxnSpPr/>
          <p:nvPr/>
        </p:nvCxnSpPr>
        <p:spPr>
          <a:xfrm>
            <a:off x="3987209" y="1282598"/>
            <a:ext cx="2902689"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3498503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31892E1C-90F6-94D1-F5AF-D5815C2C270A}"/>
              </a:ext>
            </a:extLst>
          </p:cNvPr>
          <p:cNvPicPr>
            <a:picLocks noChangeAspect="1"/>
          </p:cNvPicPr>
          <p:nvPr/>
        </p:nvPicPr>
        <p:blipFill>
          <a:blip r:embed="rId2"/>
          <a:stretch>
            <a:fillRect/>
          </a:stretch>
        </p:blipFill>
        <p:spPr>
          <a:xfrm>
            <a:off x="2163246" y="955157"/>
            <a:ext cx="10028754" cy="5360581"/>
          </a:xfrm>
          <a:prstGeom prst="rect">
            <a:avLst/>
          </a:prstGeom>
        </p:spPr>
      </p:pic>
      <p:sp>
        <p:nvSpPr>
          <p:cNvPr id="5" name="TextBox 4">
            <a:extLst>
              <a:ext uri="{FF2B5EF4-FFF2-40B4-BE49-F238E27FC236}">
                <a16:creationId xmlns:a16="http://schemas.microsoft.com/office/drawing/2014/main" id="{62815B90-9E0A-3561-3E40-FC318D2AB4E3}"/>
              </a:ext>
            </a:extLst>
          </p:cNvPr>
          <p:cNvSpPr txBox="1"/>
          <p:nvPr/>
        </p:nvSpPr>
        <p:spPr>
          <a:xfrm>
            <a:off x="0" y="1957502"/>
            <a:ext cx="3216349" cy="1785104"/>
          </a:xfrm>
          <a:prstGeom prst="rect">
            <a:avLst/>
          </a:prstGeom>
          <a:noFill/>
        </p:spPr>
        <p:txBody>
          <a:bodyPr wrap="square">
            <a:spAutoFit/>
          </a:bodyPr>
          <a:lstStyle/>
          <a:p>
            <a:pPr marL="107758" lvl="1" indent="0">
              <a:buFont typeface="Arial" panose="020B0604020202020204" pitchFamily="34" charset="0"/>
              <a:buNone/>
            </a:pPr>
            <a:r>
              <a:rPr lang="en-AU" sz="2200" dirty="0">
                <a:latin typeface="Arial" panose="020B0604020202020204" pitchFamily="34" charset="0"/>
                <a:cs typeface="Arial" panose="020B0604020202020204" pitchFamily="34" charset="0"/>
              </a:rPr>
              <a:t>Collate data with at least </a:t>
            </a:r>
            <a:r>
              <a:rPr lang="en-AU" sz="2200" b="1" dirty="0">
                <a:latin typeface="Arial" panose="020B0604020202020204" pitchFamily="34" charset="0"/>
                <a:cs typeface="Arial" panose="020B0604020202020204" pitchFamily="34" charset="0"/>
              </a:rPr>
              <a:t>two time points</a:t>
            </a:r>
            <a:r>
              <a:rPr lang="en-AU" sz="2200" dirty="0">
                <a:latin typeface="Arial" panose="020B0604020202020204" pitchFamily="34" charset="0"/>
                <a:cs typeface="Arial" panose="020B0604020202020204" pitchFamily="34" charset="0"/>
              </a:rPr>
              <a:t> from </a:t>
            </a:r>
            <a:r>
              <a:rPr lang="en-AU" sz="2200" b="1" dirty="0">
                <a:latin typeface="Arial" panose="020B0604020202020204" pitchFamily="34" charset="0"/>
                <a:cs typeface="Arial" panose="020B0604020202020204" pitchFamily="34" charset="0"/>
              </a:rPr>
              <a:t>≥ 4 locations</a:t>
            </a:r>
            <a:r>
              <a:rPr lang="en-AU" sz="2200" dirty="0">
                <a:latin typeface="Arial" panose="020B0604020202020204" pitchFamily="34" charset="0"/>
                <a:cs typeface="Arial" panose="020B0604020202020204" pitchFamily="34" charset="0"/>
              </a:rPr>
              <a:t> (or plots) within a region, and </a:t>
            </a:r>
            <a:r>
              <a:rPr lang="en-AU" sz="2200" b="1" dirty="0">
                <a:latin typeface="Arial" panose="020B0604020202020204" pitchFamily="34" charset="0"/>
                <a:cs typeface="Arial" panose="020B0604020202020204" pitchFamily="34" charset="0"/>
              </a:rPr>
              <a:t>≥ 10 years</a:t>
            </a:r>
            <a:endParaRPr lang="en-AU"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9766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48917"/>
          <a:stretch/>
        </p:blipFill>
        <p:spPr>
          <a:xfrm>
            <a:off x="2308322" y="584775"/>
            <a:ext cx="5942542" cy="6318409"/>
          </a:xfrm>
          <a:prstGeom prst="rect">
            <a:avLst/>
          </a:prstGeom>
        </p:spPr>
      </p:pic>
    </p:spTree>
    <p:extLst>
      <p:ext uri="{BB962C8B-B14F-4D97-AF65-F5344CB8AC3E}">
        <p14:creationId xmlns:p14="http://schemas.microsoft.com/office/powerpoint/2010/main" val="2303424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73"/>
          <a:stretch/>
        </p:blipFill>
        <p:spPr>
          <a:xfrm>
            <a:off x="734704" y="709730"/>
            <a:ext cx="10800000" cy="5861634"/>
          </a:xfrm>
          <a:prstGeom prst="rect">
            <a:avLst/>
          </a:prstGeom>
        </p:spPr>
      </p:pic>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2017940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069C2-1CD5-59A5-4A49-92C0D33D0C85}"/>
              </a:ext>
            </a:extLst>
          </p:cNvPr>
          <p:cNvSpPr txBox="1"/>
          <p:nvPr/>
        </p:nvSpPr>
        <p:spPr>
          <a:xfrm>
            <a:off x="0" y="0"/>
            <a:ext cx="8513036" cy="584775"/>
          </a:xfrm>
          <a:prstGeom prst="rect">
            <a:avLst/>
          </a:prstGeom>
          <a:noFill/>
        </p:spPr>
        <p:txBody>
          <a:bodyPr wrap="none" rtlCol="0">
            <a:spAutoFit/>
          </a:bodyPr>
          <a:lstStyle/>
          <a:p>
            <a:r>
              <a:rPr lang="en-GB" sz="3200" dirty="0"/>
              <a:t>Biodiversity science paper </a:t>
            </a:r>
            <a:r>
              <a:rPr lang="en-GB" sz="3200" dirty="0" err="1"/>
              <a:t>synoposes</a:t>
            </a:r>
            <a:r>
              <a:rPr lang="en-GB" sz="3200" dirty="0"/>
              <a:t> &amp; discussion</a:t>
            </a:r>
          </a:p>
        </p:txBody>
      </p:sp>
    </p:spTree>
    <p:extLst>
      <p:ext uri="{BB962C8B-B14F-4D97-AF65-F5344CB8AC3E}">
        <p14:creationId xmlns:p14="http://schemas.microsoft.com/office/powerpoint/2010/main" val="2631022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EE59DA-D6AC-F83E-6CDA-57DFEB320558}"/>
              </a:ext>
            </a:extLst>
          </p:cNvPr>
          <p:cNvSpPr txBox="1"/>
          <p:nvPr/>
        </p:nvSpPr>
        <p:spPr>
          <a:xfrm>
            <a:off x="0" y="0"/>
            <a:ext cx="10524676" cy="584775"/>
          </a:xfrm>
          <a:prstGeom prst="rect">
            <a:avLst/>
          </a:prstGeom>
          <a:noFill/>
        </p:spPr>
        <p:txBody>
          <a:bodyPr wrap="none" rtlCol="0">
            <a:spAutoFit/>
          </a:bodyPr>
          <a:lstStyle/>
          <a:p>
            <a:r>
              <a:rPr lang="en-GB" sz="3200" dirty="0"/>
              <a:t>Biodiversity maintenance: mechanisms and metacommunities</a:t>
            </a:r>
          </a:p>
        </p:txBody>
      </p:sp>
      <p:sp>
        <p:nvSpPr>
          <p:cNvPr id="5" name="Entangled Bank…">
            <a:extLst>
              <a:ext uri="{FF2B5EF4-FFF2-40B4-BE49-F238E27FC236}">
                <a16:creationId xmlns:a16="http://schemas.microsoft.com/office/drawing/2014/main" id="{140B221D-22C9-CCF8-0D34-78C347448F9A}"/>
              </a:ext>
            </a:extLst>
          </p:cNvPr>
          <p:cNvSpPr txBox="1">
            <a:spLocks/>
          </p:cNvSpPr>
          <p:nvPr/>
        </p:nvSpPr>
        <p:spPr>
          <a:xfrm>
            <a:off x="4794181" y="1699589"/>
            <a:ext cx="5508768" cy="3563527"/>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Darwin’s “Entangled Bank”</a:t>
            </a:r>
          </a:p>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a:t>
            </a:r>
            <a:r>
              <a:rPr lang="en-AU" sz="2531" dirty="0">
                <a:solidFill>
                  <a:srgbClr val="000000"/>
                </a:solidFill>
                <a:sym typeface="Gill Sans"/>
              </a:rPr>
              <a:t>As the species of the same genus usually have…much similarity in habits and constitution…the struggle will generally be more severe between them, if they come into competition with each other, than between the species of distinct genera.”</a:t>
            </a:r>
          </a:p>
        </p:txBody>
      </p:sp>
      <p:pic>
        <p:nvPicPr>
          <p:cNvPr id="6" name="Picture 5">
            <a:extLst>
              <a:ext uri="{FF2B5EF4-FFF2-40B4-BE49-F238E27FC236}">
                <a16:creationId xmlns:a16="http://schemas.microsoft.com/office/drawing/2014/main" id="{A4511042-89FD-A223-DB13-8030360A8414}"/>
              </a:ext>
            </a:extLst>
          </p:cNvPr>
          <p:cNvPicPr>
            <a:picLocks noChangeAspect="1"/>
          </p:cNvPicPr>
          <p:nvPr/>
        </p:nvPicPr>
        <p:blipFill>
          <a:blip r:embed="rId2"/>
          <a:stretch>
            <a:fillRect/>
          </a:stretch>
        </p:blipFill>
        <p:spPr>
          <a:xfrm>
            <a:off x="285419" y="1172293"/>
            <a:ext cx="3939749" cy="4345456"/>
          </a:xfrm>
          <a:prstGeom prst="rect">
            <a:avLst/>
          </a:prstGeom>
        </p:spPr>
      </p:pic>
    </p:spTree>
    <p:extLst>
      <p:ext uri="{BB962C8B-B14F-4D97-AF65-F5344CB8AC3E}">
        <p14:creationId xmlns:p14="http://schemas.microsoft.com/office/powerpoint/2010/main" val="4203678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ownload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1606" y="90"/>
            <a:ext cx="4985427" cy="137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5"/>
          <p:cNvSpPr txBox="1">
            <a:spLocks/>
          </p:cNvSpPr>
          <p:nvPr/>
        </p:nvSpPr>
        <p:spPr bwMode="auto">
          <a:xfrm>
            <a:off x="710197" y="2766016"/>
            <a:ext cx="11114302" cy="14507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1pPr>
            <a:lvl2pPr marL="285750" indent="171450"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2pPr>
            <a:lvl3pPr marL="573088" indent="34131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3pPr>
            <a:lvl4pPr marL="858838" indent="51276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4pPr>
            <a:lvl5pPr marL="1146175" indent="682625"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defRPr/>
            </a:pPr>
            <a:r>
              <a:rPr lang="en-US" altLang="en-US" sz="3600" dirty="0">
                <a:latin typeface="Verdana" panose="020B0604030504040204" pitchFamily="34" charset="0"/>
              </a:rPr>
              <a:t>Lecture 1: Biodiversity: History and Change</a:t>
            </a:r>
          </a:p>
        </p:txBody>
      </p:sp>
      <p:grpSp>
        <p:nvGrpSpPr>
          <p:cNvPr id="2" name="Group 1">
            <a:extLst>
              <a:ext uri="{FF2B5EF4-FFF2-40B4-BE49-F238E27FC236}">
                <a16:creationId xmlns:a16="http://schemas.microsoft.com/office/drawing/2014/main" id="{E3BCF3A7-3086-9254-7241-30DF174AD86A}"/>
              </a:ext>
            </a:extLst>
          </p:cNvPr>
          <p:cNvGrpSpPr/>
          <p:nvPr/>
        </p:nvGrpSpPr>
        <p:grpSpPr>
          <a:xfrm>
            <a:off x="4284005" y="4216764"/>
            <a:ext cx="3439309" cy="449150"/>
            <a:chOff x="4840059" y="4398203"/>
            <a:chExt cx="3439309" cy="449150"/>
          </a:xfrm>
        </p:grpSpPr>
        <p:sp>
          <p:nvSpPr>
            <p:cNvPr id="17415" name="TextBox 1"/>
            <p:cNvSpPr txBox="1">
              <a:spLocks noChangeArrowheads="1"/>
            </p:cNvSpPr>
            <p:nvPr/>
          </p:nvSpPr>
          <p:spPr bwMode="auto">
            <a:xfrm>
              <a:off x="5466097" y="4408208"/>
              <a:ext cx="28132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200" b="1" dirty="0" err="1"/>
                <a:t>shane.blowes@idiv.de</a:t>
              </a:r>
              <a:endParaRPr lang="en-US" altLang="en-US" sz="2200" b="1" dirty="0"/>
            </a:p>
          </p:txBody>
        </p:sp>
        <p:pic>
          <p:nvPicPr>
            <p:cNvPr id="17416" name="Picture 1"/>
            <p:cNvPicPr>
              <a:picLocks noChangeAspect="1"/>
            </p:cNvPicPr>
            <p:nvPr/>
          </p:nvPicPr>
          <p:blipFill>
            <a:blip r:embed="rId3" cstate="email">
              <a:extLst>
                <a:ext uri="{28A0092B-C50C-407E-A947-70E740481C1C}">
                  <a14:useLocalDpi xmlns:a14="http://schemas.microsoft.com/office/drawing/2010/main"/>
                </a:ext>
              </a:extLst>
            </a:blip>
            <a:srcRect b="11409"/>
            <a:stretch>
              <a:fillRect/>
            </a:stretch>
          </p:blipFill>
          <p:spPr bwMode="auto">
            <a:xfrm>
              <a:off x="4840059" y="4398203"/>
              <a:ext cx="626038" cy="44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17"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815458" y="90"/>
            <a:ext cx="4305077" cy="15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733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ounded Rectangle"/>
          <p:cNvSpPr/>
          <p:nvPr/>
        </p:nvSpPr>
        <p:spPr>
          <a:xfrm>
            <a:off x="1828801" y="2230542"/>
            <a:ext cx="6188273" cy="2786063"/>
          </a:xfrm>
          <a:prstGeom prst="roundRect">
            <a:avLst>
              <a:gd name="adj" fmla="val 4808"/>
            </a:avLst>
          </a:prstGeom>
          <a:solidFill>
            <a:srgbClr val="FFFFFF"/>
          </a:solidFill>
          <a:ln w="25400">
            <a:miter lim="400000"/>
          </a:ln>
        </p:spPr>
        <p:txBody>
          <a:bodyPr lIns="35719" tIns="35719" rIns="35719" bIns="35719" anchor="ctr"/>
          <a:lstStyle/>
          <a:p>
            <a:pPr algn="ctr" defTabSz="410751">
              <a:defRPr sz="4300" b="0">
                <a:solidFill>
                  <a:srgbClr val="FFFFFF"/>
                </a:solidFill>
                <a:latin typeface="+mj-lt"/>
                <a:ea typeface="+mj-ea"/>
                <a:cs typeface="+mj-cs"/>
                <a:sym typeface="Futura"/>
              </a:defRPr>
            </a:pPr>
            <a:endParaRPr sz="3023"/>
          </a:p>
        </p:txBody>
      </p:sp>
      <p:sp>
        <p:nvSpPr>
          <p:cNvPr id="331" name="Lotka-Volterra…"/>
          <p:cNvSpPr txBox="1"/>
          <p:nvPr/>
        </p:nvSpPr>
        <p:spPr>
          <a:xfrm>
            <a:off x="1828800" y="955171"/>
            <a:ext cx="8877956" cy="9762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r>
              <a:rPr sz="3375" dirty="0">
                <a:latin typeface="Palatino"/>
                <a:ea typeface="Palatino"/>
                <a:cs typeface="Palatino"/>
                <a:sym typeface="Palatino"/>
              </a:rPr>
              <a:t> </a:t>
            </a:r>
            <a:r>
              <a:rPr sz="3375" dirty="0" err="1">
                <a:latin typeface="Palatino"/>
                <a:ea typeface="Palatino"/>
                <a:cs typeface="Palatino"/>
                <a:sym typeface="Palatino"/>
              </a:rPr>
              <a:t>Lotka-Volterra</a:t>
            </a:r>
            <a:r>
              <a:rPr lang="en-US" sz="3375" dirty="0">
                <a:latin typeface="Palatino"/>
                <a:ea typeface="Palatino"/>
                <a:cs typeface="Palatino"/>
                <a:sym typeface="Palatino"/>
              </a:rPr>
              <a:t>: Interactions and Coexistence</a:t>
            </a:r>
            <a:endParaRPr sz="3375" dirty="0">
              <a:latin typeface="Palatino"/>
              <a:ea typeface="Palatino"/>
              <a:cs typeface="Palatino"/>
              <a:sym typeface="Palatino"/>
            </a:endParaRPr>
          </a:p>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endParaRPr lang="en-US" sz="2250" dirty="0">
              <a:uFill>
                <a:solidFill>
                  <a:srgbClr val="000000"/>
                </a:solidFill>
              </a:uFill>
              <a:latin typeface="Arial"/>
              <a:ea typeface="Arial"/>
              <a:cs typeface="Arial"/>
              <a:sym typeface="Arial"/>
            </a:endParaRPr>
          </a:p>
        </p:txBody>
      </p:sp>
      <p:pic>
        <p:nvPicPr>
          <p:cNvPr id="332" name="image.pdf" descr="image.pdf"/>
          <p:cNvPicPr>
            <a:picLocks/>
          </p:cNvPicPr>
          <p:nvPr/>
        </p:nvPicPr>
        <p:blipFill>
          <a:blip r:embed="rId2" cstate="email">
            <a:extLst>
              <a:ext uri="{28A0092B-C50C-407E-A947-70E740481C1C}">
                <a14:useLocalDpi xmlns:a14="http://schemas.microsoft.com/office/drawing/2010/main"/>
              </a:ext>
            </a:extLst>
          </a:blip>
          <a:stretch>
            <a:fillRect/>
          </a:stretch>
        </p:blipFill>
        <p:spPr>
          <a:xfrm>
            <a:off x="2362201" y="2821630"/>
            <a:ext cx="2298947" cy="1464621"/>
          </a:xfrm>
          <a:prstGeom prst="rect">
            <a:avLst/>
          </a:prstGeom>
          <a:ln w="12700">
            <a:miter lim="400000"/>
          </a:ln>
        </p:spPr>
      </p:pic>
      <p:grpSp>
        <p:nvGrpSpPr>
          <p:cNvPr id="336" name="Group"/>
          <p:cNvGrpSpPr/>
          <p:nvPr/>
        </p:nvGrpSpPr>
        <p:grpSpPr>
          <a:xfrm>
            <a:off x="9236808" y="3414129"/>
            <a:ext cx="1143001" cy="3003177"/>
            <a:chOff x="23618" y="-108058"/>
            <a:chExt cx="1625600" cy="4271185"/>
          </a:xfrm>
        </p:grpSpPr>
        <p:pic>
          <p:nvPicPr>
            <p:cNvPr id="333" name="droppedImage.png" descr="droppedImag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18" y="-108058"/>
              <a:ext cx="1625600" cy="4271185"/>
            </a:xfrm>
            <a:prstGeom prst="rect">
              <a:avLst/>
            </a:prstGeom>
            <a:ln w="12700" cap="flat">
              <a:noFill/>
              <a:miter lim="400000"/>
            </a:ln>
            <a:effectLst>
              <a:outerShdw blurRad="127000" dist="76200" dir="2700000" rotWithShape="0">
                <a:srgbClr val="000000">
                  <a:alpha val="75000"/>
                </a:srgbClr>
              </a:outerShdw>
            </a:effectLst>
          </p:spPr>
        </p:pic>
        <p:sp>
          <p:nvSpPr>
            <p:cNvPr id="334" name="Alfred Lotka"/>
            <p:cNvSpPr txBox="1"/>
            <p:nvPr/>
          </p:nvSpPr>
          <p:spPr>
            <a:xfrm>
              <a:off x="219772" y="1791381"/>
              <a:ext cx="1233295" cy="379638"/>
            </a:xfrm>
            <a:prstGeom prst="rect">
              <a:avLst/>
            </a:prstGeom>
            <a:solidFill>
              <a:schemeClr val="bg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Alfred </a:t>
              </a:r>
              <a:r>
                <a:rPr sz="1266" dirty="0" err="1">
                  <a:solidFill>
                    <a:schemeClr val="accent1"/>
                  </a:solidFill>
                </a:rPr>
                <a:t>Lotka</a:t>
              </a:r>
              <a:endParaRPr sz="1266" dirty="0">
                <a:solidFill>
                  <a:schemeClr val="accent1"/>
                </a:solidFill>
              </a:endParaRPr>
            </a:p>
          </p:txBody>
        </p:sp>
        <p:sp>
          <p:nvSpPr>
            <p:cNvPr id="335" name="Vito Volterra"/>
            <p:cNvSpPr txBox="1"/>
            <p:nvPr/>
          </p:nvSpPr>
          <p:spPr>
            <a:xfrm>
              <a:off x="337031" y="3783489"/>
              <a:ext cx="1282630" cy="379638"/>
            </a:xfrm>
            <a:prstGeom prst="rect">
              <a:avLst/>
            </a:prstGeom>
            <a:solidFill>
              <a:schemeClr val="bg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Vito </a:t>
              </a:r>
              <a:r>
                <a:rPr sz="1266" dirty="0" err="1">
                  <a:solidFill>
                    <a:schemeClr val="accent1"/>
                  </a:solidFill>
                </a:rPr>
                <a:t>Volterra</a:t>
              </a:r>
              <a:endParaRPr sz="1266" dirty="0">
                <a:solidFill>
                  <a:schemeClr val="accent1"/>
                </a:solidFill>
              </a:endParaRPr>
            </a:p>
          </p:txBody>
        </p:sp>
      </p:grpSp>
      <p:pic>
        <p:nvPicPr>
          <p:cNvPr id="337" name="droppedImage.png" descr="droppedImag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15000" y="4579435"/>
            <a:ext cx="1970360" cy="607404"/>
          </a:xfrm>
          <a:prstGeom prst="rect">
            <a:avLst/>
          </a:prstGeom>
          <a:ln w="12700">
            <a:miter lim="400000"/>
          </a:ln>
        </p:spPr>
      </p:pic>
      <p:pic>
        <p:nvPicPr>
          <p:cNvPr id="338" name="droppedImage.png" descr="droppedImag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15000" y="5371301"/>
            <a:ext cx="1850404" cy="526851"/>
          </a:xfrm>
          <a:prstGeom prst="rect">
            <a:avLst/>
          </a:prstGeom>
          <a:ln w="12700">
            <a:miter lim="400000"/>
          </a:ln>
        </p:spPr>
      </p:pic>
      <p:sp>
        <p:nvSpPr>
          <p:cNvPr id="339" name="Rounded Rectangle"/>
          <p:cNvSpPr/>
          <p:nvPr/>
        </p:nvSpPr>
        <p:spPr>
          <a:xfrm>
            <a:off x="2209801" y="2504210"/>
            <a:ext cx="2575917" cy="212136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0" name="Rounded Rectangle"/>
          <p:cNvSpPr/>
          <p:nvPr/>
        </p:nvSpPr>
        <p:spPr>
          <a:xfrm>
            <a:off x="5444134" y="4286251"/>
            <a:ext cx="2419945" cy="175021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1" name="Competition"/>
          <p:cNvSpPr txBox="1"/>
          <p:nvPr/>
        </p:nvSpPr>
        <p:spPr>
          <a:xfrm>
            <a:off x="2473832" y="2010667"/>
            <a:ext cx="1897636" cy="504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Competition</a:t>
            </a:r>
          </a:p>
        </p:txBody>
      </p:sp>
      <p:sp>
        <p:nvSpPr>
          <p:cNvPr id="342" name="Predator-Prey"/>
          <p:cNvSpPr txBox="1"/>
          <p:nvPr/>
        </p:nvSpPr>
        <p:spPr>
          <a:xfrm>
            <a:off x="5603505" y="3792708"/>
            <a:ext cx="2106923" cy="504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Predator-Prey</a:t>
            </a:r>
          </a:p>
        </p:txBody>
      </p:sp>
    </p:spTree>
    <p:extLst>
      <p:ext uri="{BB962C8B-B14F-4D97-AF65-F5344CB8AC3E}">
        <p14:creationId xmlns:p14="http://schemas.microsoft.com/office/powerpoint/2010/main" val="389796324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otka-Volterra"/>
          <p:cNvSpPr txBox="1"/>
          <p:nvPr/>
        </p:nvSpPr>
        <p:spPr>
          <a:xfrm>
            <a:off x="1905000" y="152401"/>
            <a:ext cx="8534400" cy="59150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rgbClr val="000000"/>
                </a:solidFill>
                <a:latin typeface="Palatino"/>
                <a:ea typeface="Palatino"/>
                <a:cs typeface="Palatino"/>
                <a:sym typeface="Palatino"/>
              </a:defRPr>
            </a:lvl1pPr>
          </a:lstStyle>
          <a:p>
            <a:pPr>
              <a:defRPr sz="3600">
                <a:latin typeface="Times New Roman"/>
                <a:ea typeface="Times New Roman"/>
                <a:cs typeface="Times New Roman"/>
                <a:sym typeface="Times New Roman"/>
              </a:defRPr>
            </a:pPr>
            <a:r>
              <a:rPr sz="3375" dirty="0"/>
              <a:t> </a:t>
            </a:r>
            <a:r>
              <a:rPr sz="3375" dirty="0" err="1"/>
              <a:t>Lotka-Volterra</a:t>
            </a:r>
            <a:r>
              <a:rPr lang="en-US" sz="3375" dirty="0"/>
              <a:t> Competition and Coexistence </a:t>
            </a:r>
            <a:r>
              <a:rPr sz="3375" dirty="0"/>
              <a:t> </a:t>
            </a:r>
          </a:p>
        </p:txBody>
      </p:sp>
      <p:sp>
        <p:nvSpPr>
          <p:cNvPr id="2" name="TextBox 1"/>
          <p:cNvSpPr txBox="1"/>
          <p:nvPr/>
        </p:nvSpPr>
        <p:spPr>
          <a:xfrm>
            <a:off x="1929186" y="5448740"/>
            <a:ext cx="8510215" cy="1200329"/>
          </a:xfrm>
          <a:prstGeom prst="rect">
            <a:avLst/>
          </a:prstGeom>
          <a:noFill/>
          <a:ln w="12700">
            <a:solidFill>
              <a:schemeClr val="tx1"/>
            </a:solidFill>
          </a:ln>
        </p:spPr>
        <p:txBody>
          <a:bodyPr wrap="none" rtlCol="0">
            <a:spAutoFit/>
          </a:bodyPr>
          <a:lstStyle/>
          <a:p>
            <a:pPr marL="342900" indent="-342900">
              <a:buFont typeface="Arial" panose="020B0604020202020204" pitchFamily="34" charset="0"/>
              <a:buChar char="•"/>
            </a:pPr>
            <a:r>
              <a:rPr lang="en-US" sz="2400" b="1" dirty="0"/>
              <a:t>Coexist when Intraspecific effects &gt; Interspecific effects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Priority effects when Intraspecific effects &lt; Interspecific effects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7788" y="945481"/>
            <a:ext cx="5535306" cy="4170552"/>
          </a:xfrm>
          <a:prstGeom prst="rect">
            <a:avLst/>
          </a:prstGeom>
        </p:spPr>
      </p:pic>
      <p:sp>
        <p:nvSpPr>
          <p:cNvPr id="3" name="TextBox 2"/>
          <p:cNvSpPr txBox="1"/>
          <p:nvPr/>
        </p:nvSpPr>
        <p:spPr>
          <a:xfrm>
            <a:off x="3085460" y="1097662"/>
            <a:ext cx="1656661" cy="923330"/>
          </a:xfrm>
          <a:prstGeom prst="rect">
            <a:avLst/>
          </a:prstGeom>
          <a:noFill/>
        </p:spPr>
        <p:txBody>
          <a:bodyPr wrap="square" rtlCol="0">
            <a:spAutoFit/>
          </a:bodyPr>
          <a:lstStyle/>
          <a:p>
            <a:r>
              <a:rPr lang="en-US" dirty="0"/>
              <a:t>Species with highest isocline wins</a:t>
            </a:r>
          </a:p>
        </p:txBody>
      </p:sp>
      <p:cxnSp>
        <p:nvCxnSpPr>
          <p:cNvPr id="6" name="Straight Arrow Connector 5"/>
          <p:cNvCxnSpPr>
            <a:cxnSpLocks/>
            <a:stCxn id="3" idx="3"/>
          </p:cNvCxnSpPr>
          <p:nvPr/>
        </p:nvCxnSpPr>
        <p:spPr>
          <a:xfrm>
            <a:off x="4742121" y="1559327"/>
            <a:ext cx="1063256" cy="21631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0677630-92FC-6DFA-D5B8-48A2DDD1BE58}"/>
              </a:ext>
            </a:extLst>
          </p:cNvPr>
          <p:cNvPicPr>
            <a:picLocks noChangeAspect="1"/>
          </p:cNvPicPr>
          <p:nvPr/>
        </p:nvPicPr>
        <p:blipFill>
          <a:blip r:embed="rId3"/>
          <a:stretch>
            <a:fillRect/>
          </a:stretch>
        </p:blipFill>
        <p:spPr>
          <a:xfrm>
            <a:off x="157421" y="2353699"/>
            <a:ext cx="4584700" cy="1574800"/>
          </a:xfrm>
          <a:prstGeom prst="rect">
            <a:avLst/>
          </a:prstGeom>
        </p:spPr>
      </p:pic>
    </p:spTree>
    <p:extLst>
      <p:ext uri="{BB962C8B-B14F-4D97-AF65-F5344CB8AC3E}">
        <p14:creationId xmlns:p14="http://schemas.microsoft.com/office/powerpoint/2010/main" val="2773677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72400" y="457200"/>
            <a:ext cx="2133600" cy="266700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r="52500"/>
          <a:stretch/>
        </p:blipFill>
        <p:spPr>
          <a:xfrm>
            <a:off x="2057400" y="457201"/>
            <a:ext cx="4343400" cy="6115309"/>
          </a:xfrm>
          <a:prstGeom prst="rect">
            <a:avLst/>
          </a:prstGeom>
        </p:spPr>
      </p:pic>
      <p:sp>
        <p:nvSpPr>
          <p:cNvPr id="4" name="TextBox 3"/>
          <p:cNvSpPr txBox="1"/>
          <p:nvPr/>
        </p:nvSpPr>
        <p:spPr>
          <a:xfrm>
            <a:off x="6977472" y="3244334"/>
            <a:ext cx="3723455" cy="369332"/>
          </a:xfrm>
          <a:prstGeom prst="rect">
            <a:avLst/>
          </a:prstGeom>
          <a:noFill/>
        </p:spPr>
        <p:txBody>
          <a:bodyPr wrap="none" rtlCol="0">
            <a:spAutoFit/>
          </a:bodyPr>
          <a:lstStyle/>
          <a:p>
            <a:r>
              <a:rPr lang="en-US" dirty="0" err="1"/>
              <a:t>Gause</a:t>
            </a:r>
            <a:r>
              <a:rPr lang="en-US" dirty="0"/>
              <a:t> 1934 </a:t>
            </a:r>
            <a:r>
              <a:rPr lang="en-US" i="1" dirty="0"/>
              <a:t>The struggle for existence</a:t>
            </a:r>
            <a:endParaRPr lang="en-US" dirty="0"/>
          </a:p>
        </p:txBody>
      </p:sp>
    </p:spTree>
    <p:extLst>
      <p:ext uri="{BB962C8B-B14F-4D97-AF65-F5344CB8AC3E}">
        <p14:creationId xmlns:p14="http://schemas.microsoft.com/office/powerpoint/2010/main" val="757556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883445-350E-17BF-50AF-76C24A42771C}"/>
              </a:ext>
            </a:extLst>
          </p:cNvPr>
          <p:cNvGrpSpPr/>
          <p:nvPr/>
        </p:nvGrpSpPr>
        <p:grpSpPr>
          <a:xfrm>
            <a:off x="1894682" y="537387"/>
            <a:ext cx="8402637" cy="5916182"/>
            <a:chOff x="1070048" y="537387"/>
            <a:chExt cx="8402637" cy="5916182"/>
          </a:xfrm>
        </p:grpSpPr>
        <p:pic>
          <p:nvPicPr>
            <p:cNvPr id="3" name="Picture 2">
              <a:extLst>
                <a:ext uri="{FF2B5EF4-FFF2-40B4-BE49-F238E27FC236}">
                  <a16:creationId xmlns:a16="http://schemas.microsoft.com/office/drawing/2014/main" id="{3E2B1234-DB65-BE1A-A32C-D9B96F5EAB59}"/>
                </a:ext>
              </a:extLst>
            </p:cNvPr>
            <p:cNvPicPr>
              <a:picLocks noChangeAspect="1"/>
            </p:cNvPicPr>
            <p:nvPr/>
          </p:nvPicPr>
          <p:blipFill rotWithShape="1">
            <a:blip r:embed="rId2"/>
            <a:srcRect b="24610"/>
            <a:stretch/>
          </p:blipFill>
          <p:spPr>
            <a:xfrm>
              <a:off x="1070048" y="537387"/>
              <a:ext cx="7772400" cy="2891613"/>
            </a:xfrm>
            <a:prstGeom prst="rect">
              <a:avLst/>
            </a:prstGeom>
          </p:spPr>
        </p:pic>
        <p:sp>
          <p:nvSpPr>
            <p:cNvPr id="7" name="Competitive Exclusion Principle…">
              <a:extLst>
                <a:ext uri="{FF2B5EF4-FFF2-40B4-BE49-F238E27FC236}">
                  <a16:creationId xmlns:a16="http://schemas.microsoft.com/office/drawing/2014/main" id="{EF91AA44-2274-841D-2948-4F21B382C3A0}"/>
                </a:ext>
              </a:extLst>
            </p:cNvPr>
            <p:cNvSpPr txBox="1">
              <a:spLocks/>
            </p:cNvSpPr>
            <p:nvPr/>
          </p:nvSpPr>
          <p:spPr>
            <a:xfrm>
              <a:off x="1070048" y="4372952"/>
              <a:ext cx="8402637" cy="2080617"/>
            </a:xfrm>
            <a:prstGeom prst="rect">
              <a:avLst/>
            </a:prstGeom>
            <a:no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9CF2B"/>
                </a:buClr>
                <a:buFont typeface="Arial" panose="020B0604020202020204" pitchFamily="34" charset="0"/>
                <a:buNone/>
                <a:defRPr sz="4800">
                  <a:solidFill>
                    <a:srgbClr val="000000"/>
                  </a:solidFill>
                </a:defRPr>
              </a:pPr>
              <a:r>
                <a:rPr lang="en-AU" sz="4800" dirty="0">
                  <a:solidFill>
                    <a:srgbClr val="000000"/>
                  </a:solidFill>
                </a:rPr>
                <a:t>“It may be stated thus:</a:t>
              </a:r>
              <a:endParaRPr lang="en-AU" sz="4800" i="1" dirty="0">
                <a:solidFill>
                  <a:srgbClr val="000000"/>
                </a:solidFill>
              </a:endParaRPr>
            </a:p>
            <a:p>
              <a:pPr marL="0" indent="0">
                <a:buClr>
                  <a:srgbClr val="69CF2B"/>
                </a:buClr>
                <a:buFont typeface="Arial" panose="020B0604020202020204" pitchFamily="34" charset="0"/>
                <a:buNone/>
                <a:defRPr sz="4800">
                  <a:solidFill>
                    <a:srgbClr val="000000"/>
                  </a:solidFill>
                </a:defRPr>
              </a:pPr>
              <a:r>
                <a:rPr lang="en-AU" sz="4800" i="1" dirty="0">
                  <a:solidFill>
                    <a:srgbClr val="000000"/>
                  </a:solidFill>
                </a:rPr>
                <a:t>Complete competitors cannot coexist.</a:t>
              </a:r>
              <a:r>
                <a:rPr lang="en-AU" sz="4800" dirty="0">
                  <a:solidFill>
                    <a:srgbClr val="000000"/>
                  </a:solidFill>
                </a:rPr>
                <a:t>”</a:t>
              </a:r>
            </a:p>
          </p:txBody>
        </p:sp>
        <p:sp>
          <p:nvSpPr>
            <p:cNvPr id="8" name="TextBox 7">
              <a:extLst>
                <a:ext uri="{FF2B5EF4-FFF2-40B4-BE49-F238E27FC236}">
                  <a16:creationId xmlns:a16="http://schemas.microsoft.com/office/drawing/2014/main" id="{259EFA9C-314B-5274-297D-C9DF36EB044F}"/>
                </a:ext>
              </a:extLst>
            </p:cNvPr>
            <p:cNvSpPr txBox="1"/>
            <p:nvPr/>
          </p:nvSpPr>
          <p:spPr>
            <a:xfrm>
              <a:off x="6142413" y="3423684"/>
              <a:ext cx="2700035" cy="461665"/>
            </a:xfrm>
            <a:prstGeom prst="rect">
              <a:avLst/>
            </a:prstGeom>
            <a:noFill/>
          </p:spPr>
          <p:txBody>
            <a:bodyPr wrap="none" rtlCol="0">
              <a:spAutoFit/>
            </a:bodyPr>
            <a:lstStyle/>
            <a:p>
              <a:r>
                <a:rPr lang="en-GB" sz="2400" dirty="0"/>
                <a:t>Hardin 1960 </a:t>
              </a:r>
              <a:r>
                <a:rPr lang="en-GB" sz="2400" i="1" dirty="0"/>
                <a:t>Science</a:t>
              </a:r>
            </a:p>
          </p:txBody>
        </p:sp>
      </p:grpSp>
    </p:spTree>
    <p:extLst>
      <p:ext uri="{BB962C8B-B14F-4D97-AF65-F5344CB8AC3E}">
        <p14:creationId xmlns:p14="http://schemas.microsoft.com/office/powerpoint/2010/main" val="2542238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209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Tree>
    <p:extLst>
      <p:ext uri="{BB962C8B-B14F-4D97-AF65-F5344CB8AC3E}">
        <p14:creationId xmlns:p14="http://schemas.microsoft.com/office/powerpoint/2010/main" val="3549098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0770D25-8C23-1572-70E7-5380298252B1}"/>
              </a:ext>
            </a:extLst>
          </p:cNvPr>
          <p:cNvPicPr>
            <a:picLocks noChangeAspect="1"/>
          </p:cNvPicPr>
          <p:nvPr/>
        </p:nvPicPr>
        <p:blipFill>
          <a:blip r:embed="rId2"/>
          <a:stretch>
            <a:fillRect/>
          </a:stretch>
        </p:blipFill>
        <p:spPr>
          <a:xfrm>
            <a:off x="197708" y="2449590"/>
            <a:ext cx="6639562" cy="4408410"/>
          </a:xfrm>
          <a:prstGeom prst="rect">
            <a:avLst/>
          </a:prstGeom>
        </p:spPr>
      </p:pic>
      <p:pic>
        <p:nvPicPr>
          <p:cNvPr id="6" name="Picture 5">
            <a:extLst>
              <a:ext uri="{FF2B5EF4-FFF2-40B4-BE49-F238E27FC236}">
                <a16:creationId xmlns:a16="http://schemas.microsoft.com/office/drawing/2014/main" id="{A277511C-F38E-50B0-45B7-F9AF1B9EAFC8}"/>
              </a:ext>
            </a:extLst>
          </p:cNvPr>
          <p:cNvPicPr>
            <a:picLocks noChangeAspect="1"/>
          </p:cNvPicPr>
          <p:nvPr/>
        </p:nvPicPr>
        <p:blipFill rotWithShape="1">
          <a:blip r:embed="rId3"/>
          <a:srcRect t="67707" r="50434" b="10802"/>
          <a:stretch/>
        </p:blipFill>
        <p:spPr>
          <a:xfrm>
            <a:off x="326859" y="940904"/>
            <a:ext cx="5040271" cy="3273287"/>
          </a:xfrm>
          <a:prstGeom prst="rect">
            <a:avLst/>
          </a:prstGeom>
        </p:spPr>
      </p:pic>
      <p:pic>
        <p:nvPicPr>
          <p:cNvPr id="8" name="Picture 7">
            <a:extLst>
              <a:ext uri="{FF2B5EF4-FFF2-40B4-BE49-F238E27FC236}">
                <a16:creationId xmlns:a16="http://schemas.microsoft.com/office/drawing/2014/main" id="{63C032A8-C6EC-AEAB-43E2-A562EE9DE3E6}"/>
              </a:ext>
            </a:extLst>
          </p:cNvPr>
          <p:cNvPicPr>
            <a:picLocks noChangeAspect="1"/>
          </p:cNvPicPr>
          <p:nvPr/>
        </p:nvPicPr>
        <p:blipFill rotWithShape="1">
          <a:blip r:embed="rId4"/>
          <a:srcRect l="47150" t="43500" b="18666"/>
          <a:stretch/>
        </p:blipFill>
        <p:spPr>
          <a:xfrm>
            <a:off x="5772239" y="74324"/>
            <a:ext cx="6166022" cy="3829879"/>
          </a:xfrm>
          <a:prstGeom prst="rect">
            <a:avLst/>
          </a:prstGeom>
        </p:spPr>
      </p:pic>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5"/>
          <a:srcRect r="49540" b="6894"/>
          <a:stretch/>
        </p:blipFill>
        <p:spPr>
          <a:xfrm>
            <a:off x="6837270" y="3510389"/>
            <a:ext cx="5163309" cy="3273287"/>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Tree>
    <p:extLst>
      <p:ext uri="{BB962C8B-B14F-4D97-AF65-F5344CB8AC3E}">
        <p14:creationId xmlns:p14="http://schemas.microsoft.com/office/powerpoint/2010/main" val="2782730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2"/>
          <a:srcRect l="1" r="-130" b="3460"/>
          <a:stretch/>
        </p:blipFill>
        <p:spPr>
          <a:xfrm>
            <a:off x="1283660" y="2397207"/>
            <a:ext cx="10245731" cy="3393993"/>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
        <p:nvSpPr>
          <p:cNvPr id="4" name="TextBox 3">
            <a:extLst>
              <a:ext uri="{FF2B5EF4-FFF2-40B4-BE49-F238E27FC236}">
                <a16:creationId xmlns:a16="http://schemas.microsoft.com/office/drawing/2014/main" id="{3A8EA4F8-A752-71EB-BAE4-5BE43C3405EE}"/>
              </a:ext>
            </a:extLst>
          </p:cNvPr>
          <p:cNvSpPr txBox="1"/>
          <p:nvPr/>
        </p:nvSpPr>
        <p:spPr>
          <a:xfrm>
            <a:off x="2040835" y="6255026"/>
            <a:ext cx="1721946" cy="369332"/>
          </a:xfrm>
          <a:prstGeom prst="rect">
            <a:avLst/>
          </a:prstGeom>
          <a:noFill/>
        </p:spPr>
        <p:txBody>
          <a:bodyPr wrap="none" rtlCol="0">
            <a:spAutoFit/>
          </a:bodyPr>
          <a:lstStyle/>
          <a:p>
            <a:r>
              <a:rPr lang="en-AU" b="0" i="0" dirty="0" err="1">
                <a:solidFill>
                  <a:srgbClr val="2E414F"/>
                </a:solidFill>
                <a:effectLst/>
                <a:latin typeface="Roboto" panose="020F0502020204030204" pitchFamily="34" charset="0"/>
              </a:rPr>
              <a:t>Sourakov</a:t>
            </a:r>
            <a:r>
              <a:rPr lang="en-AU" b="0" i="0" dirty="0">
                <a:solidFill>
                  <a:srgbClr val="2E414F"/>
                </a:solidFill>
                <a:effectLst/>
                <a:latin typeface="Roboto" panose="020F0502020204030204" pitchFamily="34" charset="0"/>
              </a:rPr>
              <a:t> 2017</a:t>
            </a:r>
            <a:endParaRPr lang="en-GB" dirty="0"/>
          </a:p>
        </p:txBody>
      </p:sp>
    </p:spTree>
    <p:extLst>
      <p:ext uri="{BB962C8B-B14F-4D97-AF65-F5344CB8AC3E}">
        <p14:creationId xmlns:p14="http://schemas.microsoft.com/office/powerpoint/2010/main" val="252675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915EBD7-9D17-E2D0-5D17-B17F00BFA8F6}"/>
              </a:ext>
            </a:extLst>
          </p:cNvPr>
          <p:cNvPicPr>
            <a:picLocks noChangeAspect="1"/>
          </p:cNvPicPr>
          <p:nvPr/>
        </p:nvPicPr>
        <p:blipFill rotWithShape="1">
          <a:blip r:embed="rId3"/>
          <a:srcRect b="7027"/>
          <a:stretch/>
        </p:blipFill>
        <p:spPr>
          <a:xfrm>
            <a:off x="424713" y="934771"/>
            <a:ext cx="3669323" cy="4992131"/>
          </a:xfrm>
          <a:prstGeom prst="rect">
            <a:avLst/>
          </a:prstGeom>
        </p:spPr>
      </p:pic>
      <p:pic>
        <p:nvPicPr>
          <p:cNvPr id="11" name="Picture 10">
            <a:extLst>
              <a:ext uri="{FF2B5EF4-FFF2-40B4-BE49-F238E27FC236}">
                <a16:creationId xmlns:a16="http://schemas.microsoft.com/office/drawing/2014/main" id="{C2092092-EC28-2F53-6129-8C4294C668D5}"/>
              </a:ext>
            </a:extLst>
          </p:cNvPr>
          <p:cNvPicPr>
            <a:picLocks noChangeAspect="1"/>
          </p:cNvPicPr>
          <p:nvPr/>
        </p:nvPicPr>
        <p:blipFill rotWithShape="1">
          <a:blip r:embed="rId4"/>
          <a:srcRect l="1490"/>
          <a:stretch/>
        </p:blipFill>
        <p:spPr>
          <a:xfrm>
            <a:off x="4609069" y="1185391"/>
            <a:ext cx="6405489" cy="1892300"/>
          </a:xfrm>
          <a:prstGeom prst="rect">
            <a:avLst/>
          </a:prstGeom>
        </p:spPr>
      </p:pic>
      <p:sp>
        <p:nvSpPr>
          <p:cNvPr id="12" name="TextBox 11">
            <a:extLst>
              <a:ext uri="{FF2B5EF4-FFF2-40B4-BE49-F238E27FC236}">
                <a16:creationId xmlns:a16="http://schemas.microsoft.com/office/drawing/2014/main" id="{97EBAADA-6677-A30C-0462-1EF3C9EBD14E}"/>
              </a:ext>
            </a:extLst>
          </p:cNvPr>
          <p:cNvSpPr txBox="1"/>
          <p:nvPr/>
        </p:nvSpPr>
        <p:spPr>
          <a:xfrm>
            <a:off x="593124" y="6376086"/>
            <a:ext cx="3104055" cy="369332"/>
          </a:xfrm>
          <a:prstGeom prst="rect">
            <a:avLst/>
          </a:prstGeom>
          <a:noFill/>
        </p:spPr>
        <p:txBody>
          <a:bodyPr wrap="none" rtlCol="0">
            <a:spAutoFit/>
          </a:bodyPr>
          <a:lstStyle/>
          <a:p>
            <a:r>
              <a:rPr lang="en-GB" dirty="0"/>
              <a:t>Andersson 2001 </a:t>
            </a:r>
            <a:r>
              <a:rPr lang="en-GB" i="1" dirty="0"/>
              <a:t>Nat Rev Genet</a:t>
            </a:r>
          </a:p>
        </p:txBody>
      </p:sp>
    </p:spTree>
    <p:extLst>
      <p:ext uri="{BB962C8B-B14F-4D97-AF65-F5344CB8AC3E}">
        <p14:creationId xmlns:p14="http://schemas.microsoft.com/office/powerpoint/2010/main" val="4016383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1092</Words>
  <Application>Microsoft Macintosh PowerPoint</Application>
  <PresentationFormat>Widescreen</PresentationFormat>
  <Paragraphs>216</Paragraphs>
  <Slides>54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AdvPSHN</vt:lpstr>
      <vt:lpstr>Arial</vt:lpstr>
      <vt:lpstr>Calibri</vt:lpstr>
      <vt:lpstr>Calibri Light</vt:lpstr>
      <vt:lpstr>Palatino</vt:lpstr>
      <vt:lpstr>Roboto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 Blowes</dc:creator>
  <cp:lastModifiedBy>Shane Blowes</cp:lastModifiedBy>
  <cp:revision>27</cp:revision>
  <dcterms:created xsi:type="dcterms:W3CDTF">2024-01-02T09:29:14Z</dcterms:created>
  <dcterms:modified xsi:type="dcterms:W3CDTF">2024-01-03T14:50:59Z</dcterms:modified>
</cp:coreProperties>
</file>